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x="18288000" cy="10287000"/>
  <p:notesSz cx="6858000" cy="9144000"/>
  <p:embeddedFontLst>
    <p:embeddedFont>
      <p:font typeface="Xplor" charset="1" panose="02000506020000020002"/>
      <p:regular r:id="rId36"/>
    </p:embeddedFont>
    <p:embeddedFont>
      <p:font typeface="Nunito" charset="1" panose="00000500000000000000"/>
      <p:regular r:id="rId37"/>
    </p:embeddedFont>
    <p:embeddedFont>
      <p:font typeface="Nunito Bold" charset="1" panose="00000800000000000000"/>
      <p:regular r:id="rId38"/>
    </p:embeddedFont>
    <p:embeddedFont>
      <p:font typeface="Nunito Light" charset="1" panose="00000400000000000000"/>
      <p:regular r:id="rId39"/>
    </p:embeddedFont>
    <p:embeddedFont>
      <p:font typeface="Arimo Bold" charset="1" panose="020B0704020202020204"/>
      <p:regular r:id="rId40"/>
    </p:embeddedFont>
    <p:embeddedFont>
      <p:font typeface="Arimo" charset="1" panose="020B0604020202020204"/>
      <p:regular r:id="rId41"/>
    </p:embeddedFont>
    <p:embeddedFont>
      <p:font typeface="Nunito Bold Italics" charset="1" panose="00000000000000000000"/>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39.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42.fntdata"/><Relationship Id="rId7" Type="http://schemas.openxmlformats.org/officeDocument/2006/relationships/slide" Target="slides/slide2.xml"/><Relationship Id="rId16" Type="http://schemas.openxmlformats.org/officeDocument/2006/relationships/slide" Target="slides/slide11.xml"/><Relationship Id="rId2" Type="http://schemas.openxmlformats.org/officeDocument/2006/relationships/presProps" Target="presProps.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font" Target="fonts/font41.fntdata"/><Relationship Id="rId1" Type="http://schemas.openxmlformats.org/officeDocument/2006/relationships/slideMaster" Target="slideMasters/slideMaster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7.fntdata"/><Relationship Id="rId40" Type="http://schemas.openxmlformats.org/officeDocument/2006/relationships/font" Target="fonts/font40.fntdata"/><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36.fntdata"/><Relationship Id="rId5"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ustomXml" Target="../customXml/item2.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 Type="http://schemas.openxmlformats.org/officeDocument/2006/relationships/theme" Target="theme/theme1.xml"/><Relationship Id="rId9" Type="http://schemas.openxmlformats.org/officeDocument/2006/relationships/slide" Target="slides/slide4.xml"/><Relationship Id="rId43" Type="http://schemas.openxmlformats.org/officeDocument/2006/relationships/customXml" Target="../customXml/item1.xml"/><Relationship Id="rId8" Type="http://schemas.openxmlformats.org/officeDocument/2006/relationships/slide" Target="slides/slide3.xml"/><Relationship Id="rId3" Type="http://schemas.openxmlformats.org/officeDocument/2006/relationships/viewProps" Target="viewProps.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38.fntdata"/></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VAFvJgcrlGQ.mp4" Type="http://schemas.microsoft.com/office/2007/relationships/media"/><Relationship Id="rId2" Target="../media/image19.png" Type="http://schemas.openxmlformats.org/officeDocument/2006/relationships/image"/><Relationship Id="rId3" Target="../media/image20.sv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25.jpeg" Type="http://schemas.openxmlformats.org/officeDocument/2006/relationships/image"/><Relationship Id="rId9" Target="../media/VAFvJgcrlGQ.mp4" Type="http://schemas.openxmlformats.org/officeDocument/2006/relationships/video"/></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 Id="rId3" Target="../media/image27.svg" Type="http://schemas.openxmlformats.org/officeDocument/2006/relationships/image"/><Relationship Id="rId4" Target="../media/image28.png" Type="http://schemas.openxmlformats.org/officeDocument/2006/relationships/image"/><Relationship Id="rId5" Target="../media/image29.sv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8.png" Type="http://schemas.openxmlformats.org/officeDocument/2006/relationships/image"/><Relationship Id="rId2" Target="../media/image32.png" Type="http://schemas.openxmlformats.org/officeDocument/2006/relationships/image"/><Relationship Id="rId3" Target="../media/image33.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34.png" Type="http://schemas.openxmlformats.org/officeDocument/2006/relationships/image"/><Relationship Id="rId7" Target="../media/image35.svg" Type="http://schemas.openxmlformats.org/officeDocument/2006/relationships/image"/><Relationship Id="rId8" Target="../media/image36.png" Type="http://schemas.openxmlformats.org/officeDocument/2006/relationships/image"/><Relationship Id="rId9" Target="../media/image3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40.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 Id="rId8" Target="../media/image4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2.png" Type="http://schemas.openxmlformats.org/officeDocument/2006/relationships/image"/><Relationship Id="rId3" Target="../media/image43.svg" Type="http://schemas.openxmlformats.org/officeDocument/2006/relationships/image"/><Relationship Id="rId4" Target="../media/image44.jpeg" Type="http://schemas.openxmlformats.org/officeDocument/2006/relationships/image"/><Relationship Id="rId5" Target="../media/image45.png" Type="http://schemas.openxmlformats.org/officeDocument/2006/relationships/image"/><Relationship Id="rId6" Target="../media/image46.sv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 Id="rId3" Target="../media/image48.svg" Type="http://schemas.openxmlformats.org/officeDocument/2006/relationships/image"/><Relationship Id="rId4" Target="../media/image49.png" Type="http://schemas.openxmlformats.org/officeDocument/2006/relationships/image"/><Relationship Id="rId5" Target="../media/image50.svg" Type="http://schemas.openxmlformats.org/officeDocument/2006/relationships/image"/><Relationship Id="rId6" Target="../media/image36.png" Type="http://schemas.openxmlformats.org/officeDocument/2006/relationships/image"/><Relationship Id="rId7" Target="../media/image37.svg" Type="http://schemas.openxmlformats.org/officeDocument/2006/relationships/image"/><Relationship Id="rId8" Target="../media/image51.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8.png" Type="http://schemas.openxmlformats.org/officeDocument/2006/relationships/image"/><Relationship Id="rId2" Target="../media/image32.png" Type="http://schemas.openxmlformats.org/officeDocument/2006/relationships/image"/><Relationship Id="rId3" Target="../media/image33.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34.png" Type="http://schemas.openxmlformats.org/officeDocument/2006/relationships/image"/><Relationship Id="rId7" Target="../media/image35.svg" Type="http://schemas.openxmlformats.org/officeDocument/2006/relationships/image"/><Relationship Id="rId8" Target="../media/image36.png" Type="http://schemas.openxmlformats.org/officeDocument/2006/relationships/image"/><Relationship Id="rId9" Target="../media/image37.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9.svg" Type="http://schemas.openxmlformats.org/officeDocument/2006/relationships/image"/><Relationship Id="rId2" Target="../media/image53.png" Type="http://schemas.openxmlformats.org/officeDocument/2006/relationships/image"/><Relationship Id="rId3" Target="../media/image54.svg" Type="http://schemas.openxmlformats.org/officeDocument/2006/relationships/image"/><Relationship Id="rId4" Target="../media/image49.png" Type="http://schemas.openxmlformats.org/officeDocument/2006/relationships/image"/><Relationship Id="rId5" Target="../media/image50.svg" Type="http://schemas.openxmlformats.org/officeDocument/2006/relationships/image"/><Relationship Id="rId6" Target="../media/image55.png" Type="http://schemas.openxmlformats.org/officeDocument/2006/relationships/image"/><Relationship Id="rId7" Target="../media/image56.svg" Type="http://schemas.openxmlformats.org/officeDocument/2006/relationships/image"/><Relationship Id="rId8" Target="../media/image57.png" Type="http://schemas.openxmlformats.org/officeDocument/2006/relationships/image"/><Relationship Id="rId9" Target="../media/image5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9.svg" Type="http://schemas.openxmlformats.org/officeDocument/2006/relationships/image"/><Relationship Id="rId2" Target="../media/image60.png" Type="http://schemas.openxmlformats.org/officeDocument/2006/relationships/image"/><Relationship Id="rId3" Target="../media/image61.svg" Type="http://schemas.openxmlformats.org/officeDocument/2006/relationships/image"/><Relationship Id="rId4" Target="../media/image62.png" Type="http://schemas.openxmlformats.org/officeDocument/2006/relationships/image"/><Relationship Id="rId5" Target="../media/image63.svg" Type="http://schemas.openxmlformats.org/officeDocument/2006/relationships/image"/><Relationship Id="rId6" Target="../media/image64.png" Type="http://schemas.openxmlformats.org/officeDocument/2006/relationships/image"/><Relationship Id="rId7" Target="../media/image65.png" Type="http://schemas.openxmlformats.org/officeDocument/2006/relationships/image"/><Relationship Id="rId8" Target="../media/image66.svg" Type="http://schemas.openxmlformats.org/officeDocument/2006/relationships/image"/><Relationship Id="rId9" Target="../media/image58.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5.png" Type="http://schemas.openxmlformats.org/officeDocument/2006/relationships/image"/><Relationship Id="rId11" Target="../media/image66.svg" Type="http://schemas.openxmlformats.org/officeDocument/2006/relationships/image"/><Relationship Id="rId12" Target="../media/image58.png" Type="http://schemas.openxmlformats.org/officeDocument/2006/relationships/image"/><Relationship Id="rId13" Target="../media/image59.svg" Type="http://schemas.openxmlformats.org/officeDocument/2006/relationships/image"/><Relationship Id="rId2" Target="../media/image60.png" Type="http://schemas.openxmlformats.org/officeDocument/2006/relationships/image"/><Relationship Id="rId3" Target="../media/image61.svg" Type="http://schemas.openxmlformats.org/officeDocument/2006/relationships/image"/><Relationship Id="rId4" Target="../media/image62.png" Type="http://schemas.openxmlformats.org/officeDocument/2006/relationships/image"/><Relationship Id="rId5" Target="../media/image63.svg" Type="http://schemas.openxmlformats.org/officeDocument/2006/relationships/image"/><Relationship Id="rId6" Target="../media/image67.png" Type="http://schemas.openxmlformats.org/officeDocument/2006/relationships/image"/><Relationship Id="rId7" Target="../media/image68.svg" Type="http://schemas.openxmlformats.org/officeDocument/2006/relationships/image"/><Relationship Id="rId8" Target="../media/image69.png" Type="http://schemas.openxmlformats.org/officeDocument/2006/relationships/image"/><Relationship Id="rId9" Target="../media/image70.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png" Type="http://schemas.openxmlformats.org/officeDocument/2006/relationships/image"/><Relationship Id="rId3" Target="../media/image61.svg" Type="http://schemas.openxmlformats.org/officeDocument/2006/relationships/image"/><Relationship Id="rId4" Target="../media/image67.png" Type="http://schemas.openxmlformats.org/officeDocument/2006/relationships/image"/><Relationship Id="rId5" Target="../media/image68.svg" Type="http://schemas.openxmlformats.org/officeDocument/2006/relationships/image"/><Relationship Id="rId6" Target="../media/image62.png" Type="http://schemas.openxmlformats.org/officeDocument/2006/relationships/image"/><Relationship Id="rId7" Target="../media/image63.svg" Type="http://schemas.openxmlformats.org/officeDocument/2006/relationships/image"/><Relationship Id="rId8" Target="../media/image71.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6.png" Type="http://schemas.openxmlformats.org/officeDocument/2006/relationships/image"/><Relationship Id="rId11" Target="../media/image77.png" Type="http://schemas.openxmlformats.org/officeDocument/2006/relationships/image"/><Relationship Id="rId12" Target="../media/image78.png" Type="http://schemas.openxmlformats.org/officeDocument/2006/relationships/image"/><Relationship Id="rId2" Target="../media/image19.png" Type="http://schemas.openxmlformats.org/officeDocument/2006/relationships/image"/><Relationship Id="rId3" Target="../media/image20.svg" Type="http://schemas.openxmlformats.org/officeDocument/2006/relationships/image"/><Relationship Id="rId4" Target="../media/image72.png" Type="http://schemas.openxmlformats.org/officeDocument/2006/relationships/image"/><Relationship Id="rId5" Target="../media/image73.svg" Type="http://schemas.openxmlformats.org/officeDocument/2006/relationships/image"/><Relationship Id="rId6" Target="../media/image74.png" Type="http://schemas.openxmlformats.org/officeDocument/2006/relationships/image"/><Relationship Id="rId7" Target="../media/image75.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6.png" Type="http://schemas.openxmlformats.org/officeDocument/2006/relationships/image"/><Relationship Id="rId11" Target="../media/image77.png" Type="http://schemas.openxmlformats.org/officeDocument/2006/relationships/image"/><Relationship Id="rId2" Target="../media/image19.png" Type="http://schemas.openxmlformats.org/officeDocument/2006/relationships/image"/><Relationship Id="rId3" Target="../media/image20.svg" Type="http://schemas.openxmlformats.org/officeDocument/2006/relationships/image"/><Relationship Id="rId4" Target="../media/image72.png" Type="http://schemas.openxmlformats.org/officeDocument/2006/relationships/image"/><Relationship Id="rId5" Target="../media/image73.svg" Type="http://schemas.openxmlformats.org/officeDocument/2006/relationships/image"/><Relationship Id="rId6" Target="../media/image74.png" Type="http://schemas.openxmlformats.org/officeDocument/2006/relationships/image"/><Relationship Id="rId7" Target="../media/image75.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8.png" Type="http://schemas.openxmlformats.org/officeDocument/2006/relationships/image"/><Relationship Id="rId11" Target="../media/image32.png" Type="http://schemas.openxmlformats.org/officeDocument/2006/relationships/image"/><Relationship Id="rId12" Target="../media/image33.svg" Type="http://schemas.openxmlformats.org/officeDocument/2006/relationships/image"/><Relationship Id="rId2" Target="../media/image72.png" Type="http://schemas.openxmlformats.org/officeDocument/2006/relationships/image"/><Relationship Id="rId3" Target="../media/image73.svg" Type="http://schemas.openxmlformats.org/officeDocument/2006/relationships/image"/><Relationship Id="rId4" Target="../media/image74.png" Type="http://schemas.openxmlformats.org/officeDocument/2006/relationships/image"/><Relationship Id="rId5" Target="../media/image75.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76.png" Type="http://schemas.openxmlformats.org/officeDocument/2006/relationships/image"/><Relationship Id="rId9" Target="../media/image77.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33.svg" Type="http://schemas.openxmlformats.org/officeDocument/2006/relationships/image"/><Relationship Id="rId2" Target="../media/image72.png" Type="http://schemas.openxmlformats.org/officeDocument/2006/relationships/image"/><Relationship Id="rId3" Target="../media/image73.svg" Type="http://schemas.openxmlformats.org/officeDocument/2006/relationships/image"/><Relationship Id="rId4" Target="../media/image74.png" Type="http://schemas.openxmlformats.org/officeDocument/2006/relationships/image"/><Relationship Id="rId5" Target="../media/image75.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76.png" Type="http://schemas.openxmlformats.org/officeDocument/2006/relationships/image"/><Relationship Id="rId9" Target="../media/image77.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8.png" Type="http://schemas.openxmlformats.org/officeDocument/2006/relationships/image"/><Relationship Id="rId11" Target="../media/image26.png" Type="http://schemas.openxmlformats.org/officeDocument/2006/relationships/image"/><Relationship Id="rId12" Target="../media/image27.svg" Type="http://schemas.openxmlformats.org/officeDocument/2006/relationships/image"/><Relationship Id="rId2" Target="../media/image19.png" Type="http://schemas.openxmlformats.org/officeDocument/2006/relationships/image"/><Relationship Id="rId3" Target="../media/image20.svg" Type="http://schemas.openxmlformats.org/officeDocument/2006/relationships/image"/><Relationship Id="rId4" Target="../media/image74.png" Type="http://schemas.openxmlformats.org/officeDocument/2006/relationships/image"/><Relationship Id="rId5" Target="../media/image75.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76.png" Type="http://schemas.openxmlformats.org/officeDocument/2006/relationships/image"/><Relationship Id="rId9" Target="../media/image77.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png" Type="http://schemas.openxmlformats.org/officeDocument/2006/relationships/image"/><Relationship Id="rId11" Target="../media/image27.svg" Type="http://schemas.openxmlformats.org/officeDocument/2006/relationships/image"/><Relationship Id="rId2" Target="../media/image19.png" Type="http://schemas.openxmlformats.org/officeDocument/2006/relationships/image"/><Relationship Id="rId3" Target="../media/image20.svg" Type="http://schemas.openxmlformats.org/officeDocument/2006/relationships/image"/><Relationship Id="rId4" Target="../media/image74.png" Type="http://schemas.openxmlformats.org/officeDocument/2006/relationships/image"/><Relationship Id="rId5" Target="../media/image75.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76.png" Type="http://schemas.openxmlformats.org/officeDocument/2006/relationships/image"/><Relationship Id="rId9" Target="../media/image77.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7.svg" Type="http://schemas.openxmlformats.org/officeDocument/2006/relationships/image"/><Relationship Id="rId11" Target="../media/image5.png" Type="http://schemas.openxmlformats.org/officeDocument/2006/relationships/image"/><Relationship Id="rId12" Target="../media/image6.svg" Type="http://schemas.openxmlformats.org/officeDocument/2006/relationships/image"/><Relationship Id="rId2" Target="../media/image74.png" Type="http://schemas.openxmlformats.org/officeDocument/2006/relationships/image"/><Relationship Id="rId3" Target="../media/image75.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76.png" Type="http://schemas.openxmlformats.org/officeDocument/2006/relationships/image"/><Relationship Id="rId7" Target="../media/image77.png" Type="http://schemas.openxmlformats.org/officeDocument/2006/relationships/image"/><Relationship Id="rId8" Target="../media/image78.png" Type="http://schemas.openxmlformats.org/officeDocument/2006/relationships/image"/><Relationship Id="rId9" Target="../media/image26.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png" Type="http://schemas.openxmlformats.org/officeDocument/2006/relationships/image"/><Relationship Id="rId11" Target="../media/image6.svg" Type="http://schemas.openxmlformats.org/officeDocument/2006/relationships/image"/><Relationship Id="rId2" Target="../media/image74.png" Type="http://schemas.openxmlformats.org/officeDocument/2006/relationships/image"/><Relationship Id="rId3" Target="../media/image75.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76.png" Type="http://schemas.openxmlformats.org/officeDocument/2006/relationships/image"/><Relationship Id="rId7" Target="../media/image77.png" Type="http://schemas.openxmlformats.org/officeDocument/2006/relationships/image"/><Relationship Id="rId8" Target="../media/image26.png" Type="http://schemas.openxmlformats.org/officeDocument/2006/relationships/image"/><Relationship Id="rId9" Target="../media/image27.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svg" Type="http://schemas.openxmlformats.org/officeDocument/2006/relationships/image"/><Relationship Id="rId4" Target="../media/image26.png" Type="http://schemas.openxmlformats.org/officeDocument/2006/relationships/image"/><Relationship Id="rId5" Target="../media/image27.svg" Type="http://schemas.openxmlformats.org/officeDocument/2006/relationships/image"/><Relationship Id="rId6" Target="../media/image79.png" Type="http://schemas.openxmlformats.org/officeDocument/2006/relationships/image"/><Relationship Id="rId7" Target="../media/image80.svg" Type="http://schemas.openxmlformats.org/officeDocument/2006/relationships/image"/><Relationship Id="rId8" Target="../media/image55.png" Type="http://schemas.openxmlformats.org/officeDocument/2006/relationships/image"/><Relationship Id="rId9" Target="../media/image56.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svg" Type="http://schemas.openxmlformats.org/officeDocument/2006/relationships/image"/><Relationship Id="rId4" Target="../media/image26.png" Type="http://schemas.openxmlformats.org/officeDocument/2006/relationships/image"/><Relationship Id="rId5" Target="../media/image27.svg" Type="http://schemas.openxmlformats.org/officeDocument/2006/relationships/image"/><Relationship Id="rId6" Target="../media/image79.png" Type="http://schemas.openxmlformats.org/officeDocument/2006/relationships/image"/><Relationship Id="rId7" Target="../media/image80.svg" Type="http://schemas.openxmlformats.org/officeDocument/2006/relationships/image"/><Relationship Id="rId8" Target="../media/image55.png" Type="http://schemas.openxmlformats.org/officeDocument/2006/relationships/image"/><Relationship Id="rId9" Target="../media/image56.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8.png" Type="http://schemas.openxmlformats.org/officeDocument/2006/relationships/image"/><Relationship Id="rId11" Target="https://www.youtube.com/watch?v=-5wo1ArN88w" TargetMode="External" Type="http://schemas.openxmlformats.org/officeDocument/2006/relationships/hyperlink"/><Relationship Id="rId2" Target="../media/image32.png" Type="http://schemas.openxmlformats.org/officeDocument/2006/relationships/image"/><Relationship Id="rId3" Target="../media/image33.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34.png" Type="http://schemas.openxmlformats.org/officeDocument/2006/relationships/image"/><Relationship Id="rId7" Target="../media/image35.svg" Type="http://schemas.openxmlformats.org/officeDocument/2006/relationships/image"/><Relationship Id="rId8" Target="../media/image36.png" Type="http://schemas.openxmlformats.org/officeDocument/2006/relationships/image"/><Relationship Id="rId9" Target="../media/image37.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9.svg" Type="http://schemas.openxmlformats.org/officeDocument/2006/relationships/image"/><Relationship Id="rId2" Target="../media/image81.png" Type="http://schemas.openxmlformats.org/officeDocument/2006/relationships/image"/><Relationship Id="rId3" Target="../media/image82.png" Type="http://schemas.openxmlformats.org/officeDocument/2006/relationships/image"/><Relationship Id="rId4" Target="../media/image83.png" Type="http://schemas.openxmlformats.org/officeDocument/2006/relationships/image"/><Relationship Id="rId5" Target="../media/image84.png" Type="http://schemas.openxmlformats.org/officeDocument/2006/relationships/image"/><Relationship Id="rId6" Target="../media/image85.svg" Type="http://schemas.openxmlformats.org/officeDocument/2006/relationships/image"/><Relationship Id="rId7" Target="../media/image86.png" Type="http://schemas.openxmlformats.org/officeDocument/2006/relationships/image"/><Relationship Id="rId8" Target="../media/image87.svg" Type="http://schemas.openxmlformats.org/officeDocument/2006/relationships/image"/><Relationship Id="rId9" Target="../media/image88.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9.png" Type="http://schemas.openxmlformats.org/officeDocument/2006/relationships/image"/><Relationship Id="rId3" Target="../media/image80.svg" Type="http://schemas.openxmlformats.org/officeDocument/2006/relationships/image"/><Relationship Id="rId4" Target="../media/image55.png" Type="http://schemas.openxmlformats.org/officeDocument/2006/relationships/image"/><Relationship Id="rId5" Target="../media/image56.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19.png" Type="http://schemas.openxmlformats.org/officeDocument/2006/relationships/image"/><Relationship Id="rId9" Target="../media/image20.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2.png" Type="http://schemas.openxmlformats.org/officeDocument/2006/relationships/image"/><Relationship Id="rId2" Target="../media/image39.png" Type="http://schemas.openxmlformats.org/officeDocument/2006/relationships/image"/><Relationship Id="rId3" Target="../media/image40.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 Id="rId8" Target="../media/image90.png" Type="http://schemas.openxmlformats.org/officeDocument/2006/relationships/image"/><Relationship Id="rId9" Target="../media/image8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0" y="-2301758"/>
            <a:ext cx="6942938" cy="8352295"/>
          </a:xfrm>
          <a:custGeom>
            <a:avLst/>
            <a:gdLst/>
            <a:ahLst/>
            <a:cxnLst/>
            <a:rect r="r" b="b" t="t" l="l"/>
            <a:pathLst>
              <a:path h="8352295" w="6942938">
                <a:moveTo>
                  <a:pt x="0" y="0"/>
                </a:moveTo>
                <a:lnTo>
                  <a:pt x="6942938" y="0"/>
                </a:lnTo>
                <a:lnTo>
                  <a:pt x="6942938" y="8352295"/>
                </a:lnTo>
                <a:lnTo>
                  <a:pt x="0" y="83522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4044347" y="2655453"/>
            <a:ext cx="10199307" cy="4976094"/>
            <a:chOff x="0" y="0"/>
            <a:chExt cx="13599075" cy="6634791"/>
          </a:xfrm>
        </p:grpSpPr>
        <p:sp>
          <p:nvSpPr>
            <p:cNvPr name="TextBox 4" id="4"/>
            <p:cNvSpPr txBox="true"/>
            <p:nvPr/>
          </p:nvSpPr>
          <p:spPr>
            <a:xfrm rot="0">
              <a:off x="0" y="266700"/>
              <a:ext cx="13599075" cy="5094345"/>
            </a:xfrm>
            <a:prstGeom prst="rect">
              <a:avLst/>
            </a:prstGeom>
          </p:spPr>
          <p:txBody>
            <a:bodyPr anchor="t" rtlCol="false" tIns="0" lIns="0" bIns="0" rIns="0">
              <a:spAutoFit/>
            </a:bodyPr>
            <a:lstStyle/>
            <a:p>
              <a:pPr algn="ctr">
                <a:lnSpc>
                  <a:spcPts val="14400"/>
                </a:lnSpc>
                <a:spcBef>
                  <a:spcPts val="10800"/>
                </a:spcBef>
              </a:pPr>
              <a:r>
                <a:rPr lang="en-US" sz="14400">
                  <a:solidFill>
                    <a:srgbClr val="232253"/>
                  </a:solidFill>
                  <a:latin typeface="Xplor"/>
                  <a:ea typeface="Xplor"/>
                  <a:cs typeface="Xplor"/>
                  <a:sym typeface="Xplor"/>
                </a:rPr>
                <a:t>Dollar Street</a:t>
              </a:r>
            </a:p>
          </p:txBody>
        </p:sp>
        <p:sp>
          <p:nvSpPr>
            <p:cNvPr name="TextBox 5" id="5"/>
            <p:cNvSpPr txBox="true"/>
            <p:nvPr/>
          </p:nvSpPr>
          <p:spPr>
            <a:xfrm rot="0">
              <a:off x="1239292" y="6053229"/>
              <a:ext cx="11120491" cy="581562"/>
            </a:xfrm>
            <a:prstGeom prst="rect">
              <a:avLst/>
            </a:prstGeom>
          </p:spPr>
          <p:txBody>
            <a:bodyPr anchor="t" rtlCol="false" tIns="0" lIns="0" bIns="0" rIns="0">
              <a:spAutoFit/>
            </a:bodyPr>
            <a:lstStyle/>
            <a:p>
              <a:pPr algn="ctr">
                <a:lnSpc>
                  <a:spcPts val="3199"/>
                </a:lnSpc>
                <a:spcBef>
                  <a:spcPts val="2399"/>
                </a:spcBef>
              </a:pPr>
              <a:r>
                <a:rPr lang="en-US" sz="3199">
                  <a:solidFill>
                    <a:srgbClr val="232253"/>
                  </a:solidFill>
                  <a:latin typeface="Nunito"/>
                  <a:ea typeface="Nunito"/>
                  <a:cs typeface="Nunito"/>
                  <a:sym typeface="Nunito"/>
                </a:rPr>
                <a:t>Where do you live?</a:t>
              </a:r>
            </a:p>
          </p:txBody>
        </p:sp>
      </p:grpSp>
      <p:sp>
        <p:nvSpPr>
          <p:cNvPr name="Freeform 6" id="6"/>
          <p:cNvSpPr/>
          <p:nvPr/>
        </p:nvSpPr>
        <p:spPr>
          <a:xfrm flipH="false" flipV="false" rot="0">
            <a:off x="922780" y="5520788"/>
            <a:ext cx="673954" cy="888908"/>
          </a:xfrm>
          <a:custGeom>
            <a:avLst/>
            <a:gdLst/>
            <a:ahLst/>
            <a:cxnLst/>
            <a:rect r="r" b="b" t="t" l="l"/>
            <a:pathLst>
              <a:path h="888908" w="673954">
                <a:moveTo>
                  <a:pt x="0" y="0"/>
                </a:moveTo>
                <a:lnTo>
                  <a:pt x="673954" y="0"/>
                </a:lnTo>
                <a:lnTo>
                  <a:pt x="673954" y="888908"/>
                </a:lnTo>
                <a:lnTo>
                  <a:pt x="0" y="88890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1520036" y="7185984"/>
            <a:ext cx="6423950" cy="6202032"/>
          </a:xfrm>
          <a:custGeom>
            <a:avLst/>
            <a:gdLst/>
            <a:ahLst/>
            <a:cxnLst/>
            <a:rect r="r" b="b" t="t" l="l"/>
            <a:pathLst>
              <a:path h="6202032" w="6423950">
                <a:moveTo>
                  <a:pt x="0" y="0"/>
                </a:moveTo>
                <a:lnTo>
                  <a:pt x="6423950" y="0"/>
                </a:lnTo>
                <a:lnTo>
                  <a:pt x="6423950" y="6202032"/>
                </a:lnTo>
                <a:lnTo>
                  <a:pt x="0" y="620203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869254" y="6315776"/>
            <a:ext cx="892387" cy="746360"/>
          </a:xfrm>
          <a:custGeom>
            <a:avLst/>
            <a:gdLst/>
            <a:ahLst/>
            <a:cxnLst/>
            <a:rect r="r" b="b" t="t" l="l"/>
            <a:pathLst>
              <a:path h="746360" w="892387">
                <a:moveTo>
                  <a:pt x="0" y="0"/>
                </a:moveTo>
                <a:lnTo>
                  <a:pt x="892387" y="0"/>
                </a:lnTo>
                <a:lnTo>
                  <a:pt x="892387" y="746360"/>
                </a:lnTo>
                <a:lnTo>
                  <a:pt x="0" y="74636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1520036" y="8605427"/>
            <a:ext cx="951901" cy="1042920"/>
          </a:xfrm>
          <a:custGeom>
            <a:avLst/>
            <a:gdLst/>
            <a:ahLst/>
            <a:cxnLst/>
            <a:rect r="r" b="b" t="t" l="l"/>
            <a:pathLst>
              <a:path h="1042920" w="951901">
                <a:moveTo>
                  <a:pt x="0" y="0"/>
                </a:moveTo>
                <a:lnTo>
                  <a:pt x="951901" y="0"/>
                </a:lnTo>
                <a:lnTo>
                  <a:pt x="951901" y="1042919"/>
                </a:lnTo>
                <a:lnTo>
                  <a:pt x="0" y="104291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grpSp>
        <p:nvGrpSpPr>
          <p:cNvPr name="Group 2" id="2"/>
          <p:cNvGrpSpPr/>
          <p:nvPr/>
        </p:nvGrpSpPr>
        <p:grpSpPr>
          <a:xfrm rot="0">
            <a:off x="3657369" y="3302678"/>
            <a:ext cx="10973262" cy="3681644"/>
            <a:chOff x="0" y="0"/>
            <a:chExt cx="14631016" cy="4908859"/>
          </a:xfrm>
        </p:grpSpPr>
        <p:sp>
          <p:nvSpPr>
            <p:cNvPr name="TextBox 3" id="3"/>
            <p:cNvSpPr txBox="true"/>
            <p:nvPr/>
          </p:nvSpPr>
          <p:spPr>
            <a:xfrm rot="0">
              <a:off x="911210" y="4397585"/>
              <a:ext cx="12808597" cy="511275"/>
            </a:xfrm>
            <a:prstGeom prst="rect">
              <a:avLst/>
            </a:prstGeom>
          </p:spPr>
          <p:txBody>
            <a:bodyPr anchor="t" rtlCol="false" tIns="0" lIns="0" bIns="0" rIns="0">
              <a:spAutoFit/>
            </a:bodyPr>
            <a:lstStyle/>
            <a:p>
              <a:pPr algn="ctr">
                <a:lnSpc>
                  <a:spcPts val="3360"/>
                </a:lnSpc>
                <a:spcBef>
                  <a:spcPts val="2520"/>
                </a:spcBef>
              </a:pPr>
            </a:p>
          </p:txBody>
        </p:sp>
        <p:sp>
          <p:nvSpPr>
            <p:cNvPr name="TextBox 4" id="4"/>
            <p:cNvSpPr txBox="true"/>
            <p:nvPr/>
          </p:nvSpPr>
          <p:spPr>
            <a:xfrm rot="0">
              <a:off x="0" y="1831183"/>
              <a:ext cx="14631016" cy="1298591"/>
            </a:xfrm>
            <a:prstGeom prst="rect">
              <a:avLst/>
            </a:prstGeom>
          </p:spPr>
          <p:txBody>
            <a:bodyPr anchor="t" rtlCol="false" tIns="0" lIns="0" bIns="0" rIns="0">
              <a:spAutoFit/>
            </a:bodyPr>
            <a:lstStyle/>
            <a:p>
              <a:pPr algn="ctr">
                <a:lnSpc>
                  <a:spcPts val="7679"/>
                </a:lnSpc>
                <a:spcBef>
                  <a:spcPts val="5759"/>
                </a:spcBef>
              </a:pPr>
              <a:r>
                <a:rPr lang="en-US" b="true" sz="6399">
                  <a:solidFill>
                    <a:srgbClr val="232253"/>
                  </a:solidFill>
                  <a:latin typeface="Nunito Bold"/>
                  <a:ea typeface="Nunito Bold"/>
                  <a:cs typeface="Nunito Bold"/>
                  <a:sym typeface="Nunito Bold"/>
                </a:rPr>
                <a:t>Class 1: What is inequality?</a:t>
              </a:r>
            </a:p>
          </p:txBody>
        </p:sp>
        <p:sp>
          <p:nvSpPr>
            <p:cNvPr name="TextBox 5" id="5"/>
            <p:cNvSpPr txBox="true"/>
            <p:nvPr/>
          </p:nvSpPr>
          <p:spPr>
            <a:xfrm rot="0">
              <a:off x="911210" y="0"/>
              <a:ext cx="12808597" cy="525273"/>
            </a:xfrm>
            <a:prstGeom prst="rect">
              <a:avLst/>
            </a:prstGeom>
          </p:spPr>
          <p:txBody>
            <a:bodyPr anchor="t" rtlCol="false" tIns="0" lIns="0" bIns="0" rIns="0">
              <a:spAutoFit/>
            </a:bodyPr>
            <a:lstStyle/>
            <a:p>
              <a:pPr algn="ctr">
                <a:lnSpc>
                  <a:spcPts val="3120"/>
                </a:lnSpc>
                <a:spcBef>
                  <a:spcPts val="2340"/>
                </a:spcBef>
              </a:pPr>
              <a:r>
                <a:rPr lang="en-US" sz="2600" spc="163">
                  <a:solidFill>
                    <a:srgbClr val="232253"/>
                  </a:solidFill>
                  <a:latin typeface="Nunito"/>
                  <a:ea typeface="Nunito"/>
                  <a:cs typeface="Nunito"/>
                  <a:sym typeface="Nunito"/>
                </a:rPr>
                <a:t>WHO IS AFFECTED BY INEQUALITY?</a:t>
              </a:r>
            </a:p>
          </p:txBody>
        </p:sp>
      </p:grpSp>
      <p:sp>
        <p:nvSpPr>
          <p:cNvPr name="Freeform 6" id="6"/>
          <p:cNvSpPr/>
          <p:nvPr/>
        </p:nvSpPr>
        <p:spPr>
          <a:xfrm flipH="false" flipV="false" rot="0">
            <a:off x="-1018964" y="5440999"/>
            <a:ext cx="5921518" cy="5555461"/>
          </a:xfrm>
          <a:custGeom>
            <a:avLst/>
            <a:gdLst/>
            <a:ahLst/>
            <a:cxnLst/>
            <a:rect r="r" b="b" t="t" l="l"/>
            <a:pathLst>
              <a:path h="5555461" w="5921518">
                <a:moveTo>
                  <a:pt x="0" y="0"/>
                </a:moveTo>
                <a:lnTo>
                  <a:pt x="5921518" y="0"/>
                </a:lnTo>
                <a:lnTo>
                  <a:pt x="5921518" y="5555460"/>
                </a:lnTo>
                <a:lnTo>
                  <a:pt x="0" y="55554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4969237" y="606329"/>
            <a:ext cx="4297547" cy="3187998"/>
          </a:xfrm>
          <a:custGeom>
            <a:avLst/>
            <a:gdLst/>
            <a:ahLst/>
            <a:cxnLst/>
            <a:rect r="r" b="b" t="t" l="l"/>
            <a:pathLst>
              <a:path h="3187998" w="4297547">
                <a:moveTo>
                  <a:pt x="0" y="0"/>
                </a:moveTo>
                <a:lnTo>
                  <a:pt x="4297546" y="0"/>
                </a:lnTo>
                <a:lnTo>
                  <a:pt x="4297546" y="3187998"/>
                </a:lnTo>
                <a:lnTo>
                  <a:pt x="0" y="318799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6679914" y="3880814"/>
            <a:ext cx="969977" cy="1422633"/>
          </a:xfrm>
          <a:custGeom>
            <a:avLst/>
            <a:gdLst/>
            <a:ahLst/>
            <a:cxnLst/>
            <a:rect r="r" b="b" t="t" l="l"/>
            <a:pathLst>
              <a:path h="1422633" w="969977">
                <a:moveTo>
                  <a:pt x="0" y="0"/>
                </a:moveTo>
                <a:lnTo>
                  <a:pt x="969977" y="0"/>
                </a:lnTo>
                <a:lnTo>
                  <a:pt x="969977" y="1422634"/>
                </a:lnTo>
                <a:lnTo>
                  <a:pt x="0" y="142263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142172" y="4212528"/>
            <a:ext cx="799622" cy="1228470"/>
          </a:xfrm>
          <a:custGeom>
            <a:avLst/>
            <a:gdLst/>
            <a:ahLst/>
            <a:cxnLst/>
            <a:rect r="r" b="b" t="t" l="l"/>
            <a:pathLst>
              <a:path h="1228470" w="799622">
                <a:moveTo>
                  <a:pt x="0" y="0"/>
                </a:moveTo>
                <a:lnTo>
                  <a:pt x="799623" y="0"/>
                </a:lnTo>
                <a:lnTo>
                  <a:pt x="799623" y="1228471"/>
                </a:lnTo>
                <a:lnTo>
                  <a:pt x="0" y="1228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15685814" y="142200"/>
            <a:ext cx="2407489" cy="2398735"/>
          </a:xfrm>
          <a:custGeom>
            <a:avLst/>
            <a:gdLst/>
            <a:ahLst/>
            <a:cxnLst/>
            <a:rect r="r" b="b" t="t" l="l"/>
            <a:pathLst>
              <a:path h="2398735" w="2407489">
                <a:moveTo>
                  <a:pt x="0" y="0"/>
                </a:moveTo>
                <a:lnTo>
                  <a:pt x="2407490" y="0"/>
                </a:lnTo>
                <a:lnTo>
                  <a:pt x="2407490" y="2398735"/>
                </a:lnTo>
                <a:lnTo>
                  <a:pt x="0" y="23987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56549" y="8521239"/>
            <a:ext cx="975601" cy="1474122"/>
          </a:xfrm>
          <a:custGeom>
            <a:avLst/>
            <a:gdLst/>
            <a:ahLst/>
            <a:cxnLst/>
            <a:rect r="r" b="b" t="t" l="l"/>
            <a:pathLst>
              <a:path h="1474122" w="975601">
                <a:moveTo>
                  <a:pt x="0" y="0"/>
                </a:moveTo>
                <a:lnTo>
                  <a:pt x="975601" y="0"/>
                </a:lnTo>
                <a:lnTo>
                  <a:pt x="975601" y="1474122"/>
                </a:lnTo>
                <a:lnTo>
                  <a:pt x="0" y="14741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4370503" y="0"/>
            <a:ext cx="2200342" cy="1904296"/>
          </a:xfrm>
          <a:custGeom>
            <a:avLst/>
            <a:gdLst/>
            <a:ahLst/>
            <a:cxnLst/>
            <a:rect r="r" b="b" t="t" l="l"/>
            <a:pathLst>
              <a:path h="1904296" w="2200342">
                <a:moveTo>
                  <a:pt x="0" y="0"/>
                </a:moveTo>
                <a:lnTo>
                  <a:pt x="2200342" y="0"/>
                </a:lnTo>
                <a:lnTo>
                  <a:pt x="2200342" y="1904296"/>
                </a:lnTo>
                <a:lnTo>
                  <a:pt x="0" y="190429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pic>
        <p:nvPicPr>
          <p:cNvPr name="Picture 5" id="5">
            <a:hlinkClick action="ppaction://media"/>
          </p:cNvPr>
          <p:cNvPicPr>
            <a:picLocks noChangeAspect="true"/>
          </p:cNvPicPr>
          <p:nvPr>
            <a:videoFile r:link="rId9"/>
            <p:extLst>
              <p:ext uri="{DAA4B4D4-6D71-4841-9C94-3DE7FCFB9230}">
                <p14:media xmlns:p14="http://schemas.microsoft.com/office/powerpoint/2010/main" r:embed="rId10"/>
              </p:ext>
            </p:extLst>
          </p:nvPr>
        </p:nvPicPr>
        <p:blipFill>
          <a:blip r:embed="rId8"/>
          <a:srcRect l="0" t="0" r="0" b="0"/>
          <a:stretch>
            <a:fillRect/>
          </a:stretch>
        </p:blipFill>
        <p:spPr>
          <a:xfrm flipH="false" flipV="false" rot="0">
            <a:off x="2809461" y="2540935"/>
            <a:ext cx="12669079" cy="7126357"/>
          </a:xfrm>
          <a:prstGeom prst="rect">
            <a:avLst/>
          </a:prstGeom>
        </p:spPr>
      </p:pic>
      <p:sp>
        <p:nvSpPr>
          <p:cNvPr name="TextBox 6" id="6"/>
          <p:cNvSpPr txBox="true"/>
          <p:nvPr/>
        </p:nvSpPr>
        <p:spPr>
          <a:xfrm rot="0">
            <a:off x="341253" y="1009650"/>
            <a:ext cx="14029250" cy="1233744"/>
          </a:xfrm>
          <a:prstGeom prst="rect">
            <a:avLst/>
          </a:prstGeom>
        </p:spPr>
        <p:txBody>
          <a:bodyPr anchor="t" rtlCol="false" tIns="0" lIns="0" bIns="0" rIns="0">
            <a:spAutoFit/>
          </a:bodyPr>
          <a:lstStyle/>
          <a:p>
            <a:pPr algn="l">
              <a:lnSpc>
                <a:spcPts val="9600"/>
              </a:lnSpc>
              <a:spcBef>
                <a:spcPts val="7200"/>
              </a:spcBef>
            </a:pPr>
            <a:r>
              <a:rPr lang="en-US" sz="8000">
                <a:solidFill>
                  <a:srgbClr val="232253"/>
                </a:solidFill>
                <a:latin typeface="Xplor"/>
                <a:ea typeface="Xplor"/>
                <a:cs typeface="Xplor"/>
                <a:sym typeface="Xplor"/>
              </a:rPr>
              <a:t>What is dollar street about?</a:t>
            </a:r>
          </a:p>
        </p:txBody>
      </p:sp>
    </p:spTree>
  </p:cSld>
  <p:clrMapOvr>
    <a:masterClrMapping/>
  </p:clrMapOvr>
  <p:timing>
    <p:tnLst>
      <p:par>
        <p:cTn dur="indefinite" restart="never" nodeType="tmRoot">
          <p:childTnLst>
            <p:video>
              <p:cMediaNode vol="100000">
                <p:cTn fill="hold" display="false">
                  <p:stCondLst>
                    <p:cond delay="indefinite"/>
                  </p:stCondLst>
                </p:cTn>
                <p:tgtEl>
                  <p:spTgt spid="5"/>
                </p:tgtEl>
              </p:cMediaNode>
            </p:video>
          </p:childTnLst>
        </p:cTn>
      </p:par>
    </p:tnLst>
  </p:timing>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grpSp>
        <p:nvGrpSpPr>
          <p:cNvPr name="Group 2" id="2"/>
          <p:cNvGrpSpPr/>
          <p:nvPr/>
        </p:nvGrpSpPr>
        <p:grpSpPr>
          <a:xfrm rot="0">
            <a:off x="6887196" y="2166457"/>
            <a:ext cx="10372104" cy="5954086"/>
            <a:chOff x="0" y="0"/>
            <a:chExt cx="13829473" cy="7938781"/>
          </a:xfrm>
        </p:grpSpPr>
        <p:sp>
          <p:nvSpPr>
            <p:cNvPr name="TextBox 3" id="3"/>
            <p:cNvSpPr txBox="true"/>
            <p:nvPr/>
          </p:nvSpPr>
          <p:spPr>
            <a:xfrm rot="0">
              <a:off x="0" y="2257267"/>
              <a:ext cx="10751447" cy="554455"/>
            </a:xfrm>
            <a:prstGeom prst="rect">
              <a:avLst/>
            </a:prstGeom>
          </p:spPr>
          <p:txBody>
            <a:bodyPr anchor="t" rtlCol="false" tIns="0" lIns="0" bIns="0" rIns="0">
              <a:spAutoFit/>
            </a:bodyPr>
            <a:lstStyle/>
            <a:p>
              <a:pPr algn="l" marL="0" indent="0" lvl="0">
                <a:lnSpc>
                  <a:spcPts val="3360"/>
                </a:lnSpc>
                <a:spcBef>
                  <a:spcPts val="2520"/>
                </a:spcBef>
              </a:pPr>
              <a:r>
                <a:rPr lang="en-US" b="true" sz="2800" spc="86">
                  <a:solidFill>
                    <a:srgbClr val="4272B6"/>
                  </a:solidFill>
                  <a:latin typeface="Nunito Bold"/>
                  <a:ea typeface="Nunito Bold"/>
                  <a:cs typeface="Nunito Bold"/>
                  <a:sym typeface="Nunito Bold"/>
                </a:rPr>
                <a:t>One website</a:t>
              </a:r>
            </a:p>
          </p:txBody>
        </p:sp>
        <p:sp>
          <p:nvSpPr>
            <p:cNvPr name="TextBox 4" id="4"/>
            <p:cNvSpPr txBox="true"/>
            <p:nvPr/>
          </p:nvSpPr>
          <p:spPr>
            <a:xfrm rot="0">
              <a:off x="0" y="3249782"/>
              <a:ext cx="10751447" cy="4688999"/>
            </a:xfrm>
            <a:prstGeom prst="rect">
              <a:avLst/>
            </a:prstGeom>
          </p:spPr>
          <p:txBody>
            <a:bodyPr anchor="t" rtlCol="false" tIns="0" lIns="0" bIns="0" rIns="0">
              <a:spAutoFit/>
            </a:bodyPr>
            <a:lstStyle/>
            <a:p>
              <a:pPr algn="l">
                <a:lnSpc>
                  <a:spcPts val="3639"/>
                </a:lnSpc>
                <a:spcBef>
                  <a:spcPts val="2729"/>
                </a:spcBef>
              </a:pPr>
              <a:r>
                <a:rPr lang="en-US" sz="2599">
                  <a:solidFill>
                    <a:srgbClr val="494747"/>
                  </a:solidFill>
                  <a:latin typeface="Nunito Light"/>
                  <a:ea typeface="Nunito Light"/>
                  <a:cs typeface="Nunito Light"/>
                  <a:sym typeface="Nunito Light"/>
                </a:rPr>
                <a:t>You are going to participate in two different activities to engage in discussion about inequality and what it looks like around the world.</a:t>
              </a:r>
            </a:p>
            <a:p>
              <a:pPr algn="l" marL="0" indent="0" lvl="0">
                <a:lnSpc>
                  <a:spcPts val="3639"/>
                </a:lnSpc>
                <a:spcBef>
                  <a:spcPts val="2729"/>
                </a:spcBef>
              </a:pPr>
              <a:r>
                <a:rPr lang="en-US" sz="2599">
                  <a:solidFill>
                    <a:srgbClr val="494747"/>
                  </a:solidFill>
                  <a:latin typeface="Nunito Light"/>
                  <a:ea typeface="Nunito Light"/>
                  <a:cs typeface="Nunito Light"/>
                  <a:sym typeface="Nunito Light"/>
                </a:rPr>
                <a:t>You will have two classes to learn about and explore Dollar Street, and to find out about how inequality isn’t about where we live - it’s about what economic opportunities people have.  </a:t>
              </a:r>
            </a:p>
          </p:txBody>
        </p:sp>
        <p:sp>
          <p:nvSpPr>
            <p:cNvPr name="TextBox 5" id="5"/>
            <p:cNvSpPr txBox="true"/>
            <p:nvPr/>
          </p:nvSpPr>
          <p:spPr>
            <a:xfrm rot="0">
              <a:off x="0" y="-19050"/>
              <a:ext cx="13829473" cy="1638641"/>
            </a:xfrm>
            <a:prstGeom prst="rect">
              <a:avLst/>
            </a:prstGeom>
          </p:spPr>
          <p:txBody>
            <a:bodyPr anchor="t" rtlCol="false" tIns="0" lIns="0" bIns="0" rIns="0">
              <a:spAutoFit/>
            </a:bodyPr>
            <a:lstStyle/>
            <a:p>
              <a:pPr algn="l">
                <a:lnSpc>
                  <a:spcPts val="9600"/>
                </a:lnSpc>
                <a:spcBef>
                  <a:spcPts val="7200"/>
                </a:spcBef>
              </a:pPr>
              <a:r>
                <a:rPr lang="en-US" sz="8000">
                  <a:solidFill>
                    <a:srgbClr val="232253"/>
                  </a:solidFill>
                  <a:latin typeface="Xplor"/>
                  <a:ea typeface="Xplor"/>
                  <a:cs typeface="Xplor"/>
                  <a:sym typeface="Xplor"/>
                </a:rPr>
                <a:t>Two activities</a:t>
              </a:r>
            </a:p>
          </p:txBody>
        </p:sp>
      </p:grpSp>
      <p:sp>
        <p:nvSpPr>
          <p:cNvPr name="Freeform 6" id="6"/>
          <p:cNvSpPr/>
          <p:nvPr/>
        </p:nvSpPr>
        <p:spPr>
          <a:xfrm flipH="false" flipV="false" rot="294908">
            <a:off x="1513057" y="2103713"/>
            <a:ext cx="4310050" cy="6566559"/>
          </a:xfrm>
          <a:custGeom>
            <a:avLst/>
            <a:gdLst/>
            <a:ahLst/>
            <a:cxnLst/>
            <a:rect r="r" b="b" t="t" l="l"/>
            <a:pathLst>
              <a:path h="6566559" w="4310050">
                <a:moveTo>
                  <a:pt x="0" y="0"/>
                </a:moveTo>
                <a:lnTo>
                  <a:pt x="4310050" y="0"/>
                </a:lnTo>
                <a:lnTo>
                  <a:pt x="4310050" y="6566558"/>
                </a:lnTo>
                <a:lnTo>
                  <a:pt x="0" y="656655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819220" y="1028700"/>
            <a:ext cx="963075" cy="875523"/>
          </a:xfrm>
          <a:custGeom>
            <a:avLst/>
            <a:gdLst/>
            <a:ahLst/>
            <a:cxnLst/>
            <a:rect r="r" b="b" t="t" l="l"/>
            <a:pathLst>
              <a:path h="875523" w="963075">
                <a:moveTo>
                  <a:pt x="0" y="0"/>
                </a:moveTo>
                <a:lnTo>
                  <a:pt x="963075" y="0"/>
                </a:lnTo>
                <a:lnTo>
                  <a:pt x="963075" y="875523"/>
                </a:lnTo>
                <a:lnTo>
                  <a:pt x="0" y="875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6497149" y="8670271"/>
            <a:ext cx="780092" cy="761654"/>
          </a:xfrm>
          <a:custGeom>
            <a:avLst/>
            <a:gdLst/>
            <a:ahLst/>
            <a:cxnLst/>
            <a:rect r="r" b="b" t="t" l="l"/>
            <a:pathLst>
              <a:path h="761654" w="780092">
                <a:moveTo>
                  <a:pt x="0" y="0"/>
                </a:moveTo>
                <a:lnTo>
                  <a:pt x="780093" y="0"/>
                </a:lnTo>
                <a:lnTo>
                  <a:pt x="780093" y="761654"/>
                </a:lnTo>
                <a:lnTo>
                  <a:pt x="0" y="76165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15046712" y="-213568"/>
            <a:ext cx="3501407" cy="4743286"/>
          </a:xfrm>
          <a:custGeom>
            <a:avLst/>
            <a:gdLst/>
            <a:ahLst/>
            <a:cxnLst/>
            <a:rect r="r" b="b" t="t" l="l"/>
            <a:pathLst>
              <a:path h="4743286" w="3501407">
                <a:moveTo>
                  <a:pt x="0" y="0"/>
                </a:moveTo>
                <a:lnTo>
                  <a:pt x="3501408" y="0"/>
                </a:lnTo>
                <a:lnTo>
                  <a:pt x="3501408" y="4743286"/>
                </a:lnTo>
                <a:lnTo>
                  <a:pt x="0" y="47432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325521" y="5892366"/>
            <a:ext cx="5471895" cy="5133632"/>
          </a:xfrm>
          <a:custGeom>
            <a:avLst/>
            <a:gdLst/>
            <a:ahLst/>
            <a:cxnLst/>
            <a:rect r="r" b="b" t="t" l="l"/>
            <a:pathLst>
              <a:path h="5133632" w="5471895">
                <a:moveTo>
                  <a:pt x="0" y="0"/>
                </a:moveTo>
                <a:lnTo>
                  <a:pt x="5471895" y="0"/>
                </a:lnTo>
                <a:lnTo>
                  <a:pt x="5471895" y="5133633"/>
                </a:lnTo>
                <a:lnTo>
                  <a:pt x="0" y="513363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325521" y="4529718"/>
            <a:ext cx="825843" cy="881969"/>
          </a:xfrm>
          <a:custGeom>
            <a:avLst/>
            <a:gdLst/>
            <a:ahLst/>
            <a:cxnLst/>
            <a:rect r="r" b="b" t="t" l="l"/>
            <a:pathLst>
              <a:path h="881969" w="825843">
                <a:moveTo>
                  <a:pt x="0" y="0"/>
                </a:moveTo>
                <a:lnTo>
                  <a:pt x="825843" y="0"/>
                </a:lnTo>
                <a:lnTo>
                  <a:pt x="825843" y="881968"/>
                </a:lnTo>
                <a:lnTo>
                  <a:pt x="0" y="8819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5279540" y="3500194"/>
            <a:ext cx="780092" cy="761654"/>
          </a:xfrm>
          <a:custGeom>
            <a:avLst/>
            <a:gdLst/>
            <a:ahLst/>
            <a:cxnLst/>
            <a:rect r="r" b="b" t="t" l="l"/>
            <a:pathLst>
              <a:path h="761654" w="780092">
                <a:moveTo>
                  <a:pt x="0" y="0"/>
                </a:moveTo>
                <a:lnTo>
                  <a:pt x="780092" y="0"/>
                </a:lnTo>
                <a:lnTo>
                  <a:pt x="780092" y="761653"/>
                </a:lnTo>
                <a:lnTo>
                  <a:pt x="0" y="76165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4287083" y="919924"/>
            <a:ext cx="9713833" cy="2110597"/>
          </a:xfrm>
          <a:custGeom>
            <a:avLst/>
            <a:gdLst/>
            <a:ahLst/>
            <a:cxnLst/>
            <a:rect r="r" b="b" t="t" l="l"/>
            <a:pathLst>
              <a:path h="2110597" w="9713833">
                <a:moveTo>
                  <a:pt x="0" y="0"/>
                </a:moveTo>
                <a:lnTo>
                  <a:pt x="9713834" y="0"/>
                </a:lnTo>
                <a:lnTo>
                  <a:pt x="9713834" y="2110597"/>
                </a:lnTo>
                <a:lnTo>
                  <a:pt x="0" y="2110597"/>
                </a:lnTo>
                <a:lnTo>
                  <a:pt x="0" y="0"/>
                </a:lnTo>
                <a:close/>
              </a:path>
            </a:pathLst>
          </a:custGeom>
          <a:blipFill>
            <a:blip r:embed="rId10"/>
            <a:stretch>
              <a:fillRect l="0" t="0" r="0" b="0"/>
            </a:stretch>
          </a:blipFill>
        </p:spPr>
      </p:sp>
      <p:grpSp>
        <p:nvGrpSpPr>
          <p:cNvPr name="Group 7" id="7"/>
          <p:cNvGrpSpPr/>
          <p:nvPr/>
        </p:nvGrpSpPr>
        <p:grpSpPr>
          <a:xfrm rot="0">
            <a:off x="1028700" y="4261847"/>
            <a:ext cx="9383581" cy="2047564"/>
            <a:chOff x="0" y="0"/>
            <a:chExt cx="12511442" cy="2730085"/>
          </a:xfrm>
        </p:grpSpPr>
        <p:sp>
          <p:nvSpPr>
            <p:cNvPr name="TextBox 8" id="8"/>
            <p:cNvSpPr txBox="true"/>
            <p:nvPr/>
          </p:nvSpPr>
          <p:spPr>
            <a:xfrm rot="0">
              <a:off x="0" y="-19050"/>
              <a:ext cx="12511442" cy="1638641"/>
            </a:xfrm>
            <a:prstGeom prst="rect">
              <a:avLst/>
            </a:prstGeom>
          </p:spPr>
          <p:txBody>
            <a:bodyPr anchor="t" rtlCol="false" tIns="0" lIns="0" bIns="0" rIns="0">
              <a:spAutoFit/>
            </a:bodyPr>
            <a:lstStyle/>
            <a:p>
              <a:pPr algn="l" marL="0" indent="0" lvl="0">
                <a:lnSpc>
                  <a:spcPts val="9600"/>
                </a:lnSpc>
                <a:spcBef>
                  <a:spcPts val="7200"/>
                </a:spcBef>
              </a:pPr>
              <a:r>
                <a:rPr lang="en-US" sz="8000">
                  <a:solidFill>
                    <a:srgbClr val="232253"/>
                  </a:solidFill>
                  <a:latin typeface="Xplor"/>
                  <a:ea typeface="Xplor"/>
                  <a:cs typeface="Xplor"/>
                  <a:sym typeface="Xplor"/>
                </a:rPr>
                <a:t>Your first task</a:t>
              </a:r>
            </a:p>
          </p:txBody>
        </p:sp>
        <p:sp>
          <p:nvSpPr>
            <p:cNvPr name="TextBox 9" id="9"/>
            <p:cNvSpPr txBox="true"/>
            <p:nvPr/>
          </p:nvSpPr>
          <p:spPr>
            <a:xfrm rot="0">
              <a:off x="0" y="2175630"/>
              <a:ext cx="11896137" cy="554455"/>
            </a:xfrm>
            <a:prstGeom prst="rect">
              <a:avLst/>
            </a:prstGeom>
          </p:spPr>
          <p:txBody>
            <a:bodyPr anchor="t" rtlCol="false" tIns="0" lIns="0" bIns="0" rIns="0">
              <a:spAutoFit/>
            </a:bodyPr>
            <a:lstStyle/>
            <a:p>
              <a:pPr algn="l" marL="0" indent="0" lvl="0">
                <a:lnSpc>
                  <a:spcPts val="3360"/>
                </a:lnSpc>
                <a:spcBef>
                  <a:spcPts val="2520"/>
                </a:spcBef>
              </a:pPr>
              <a:r>
                <a:rPr lang="en-US" b="true" sz="2800" spc="86">
                  <a:solidFill>
                    <a:srgbClr val="4272B6"/>
                  </a:solidFill>
                  <a:latin typeface="Nunito Bold"/>
                  <a:ea typeface="Nunito Bold"/>
                  <a:cs typeface="Nunito Bold"/>
                  <a:sym typeface="Nunito Bold"/>
                </a:rPr>
                <a:t>What does inequality look like?</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12092728" y="849698"/>
            <a:ext cx="5847976" cy="6245411"/>
          </a:xfrm>
          <a:custGeom>
            <a:avLst/>
            <a:gdLst/>
            <a:ahLst/>
            <a:cxnLst/>
            <a:rect r="r" b="b" t="t" l="l"/>
            <a:pathLst>
              <a:path h="6245411" w="5847976">
                <a:moveTo>
                  <a:pt x="0" y="0"/>
                </a:moveTo>
                <a:lnTo>
                  <a:pt x="5847976" y="0"/>
                </a:lnTo>
                <a:lnTo>
                  <a:pt x="5847976" y="6245411"/>
                </a:lnTo>
                <a:lnTo>
                  <a:pt x="0" y="62454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963574" y="7774064"/>
            <a:ext cx="761184" cy="1116403"/>
          </a:xfrm>
          <a:custGeom>
            <a:avLst/>
            <a:gdLst/>
            <a:ahLst/>
            <a:cxnLst/>
            <a:rect r="r" b="b" t="t" l="l"/>
            <a:pathLst>
              <a:path h="1116403" w="761184">
                <a:moveTo>
                  <a:pt x="0" y="0"/>
                </a:moveTo>
                <a:lnTo>
                  <a:pt x="761184" y="0"/>
                </a:lnTo>
                <a:lnTo>
                  <a:pt x="761184" y="1116403"/>
                </a:lnTo>
                <a:lnTo>
                  <a:pt x="0" y="111640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5803306" y="4901723"/>
            <a:ext cx="1540860" cy="1400782"/>
          </a:xfrm>
          <a:custGeom>
            <a:avLst/>
            <a:gdLst/>
            <a:ahLst/>
            <a:cxnLst/>
            <a:rect r="r" b="b" t="t" l="l"/>
            <a:pathLst>
              <a:path h="1400782" w="1540860">
                <a:moveTo>
                  <a:pt x="0" y="0"/>
                </a:moveTo>
                <a:lnTo>
                  <a:pt x="1540860" y="0"/>
                </a:lnTo>
                <a:lnTo>
                  <a:pt x="1540860" y="1400782"/>
                </a:lnTo>
                <a:lnTo>
                  <a:pt x="0" y="140078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060011" y="8947617"/>
            <a:ext cx="16167978" cy="923686"/>
          </a:xfrm>
          <a:custGeom>
            <a:avLst/>
            <a:gdLst/>
            <a:ahLst/>
            <a:cxnLst/>
            <a:rect r="r" b="b" t="t" l="l"/>
            <a:pathLst>
              <a:path h="923686" w="16167978">
                <a:moveTo>
                  <a:pt x="0" y="0"/>
                </a:moveTo>
                <a:lnTo>
                  <a:pt x="16167978" y="0"/>
                </a:lnTo>
                <a:lnTo>
                  <a:pt x="16167978" y="923686"/>
                </a:lnTo>
                <a:lnTo>
                  <a:pt x="0" y="923686"/>
                </a:lnTo>
                <a:lnTo>
                  <a:pt x="0" y="0"/>
                </a:lnTo>
                <a:close/>
              </a:path>
            </a:pathLst>
          </a:custGeom>
          <a:blipFill>
            <a:blip r:embed="rId8"/>
            <a:stretch>
              <a:fillRect l="0" t="0" r="0" b="0"/>
            </a:stretch>
          </a:blipFill>
        </p:spPr>
      </p:sp>
      <p:sp>
        <p:nvSpPr>
          <p:cNvPr name="TextBox 6" id="6"/>
          <p:cNvSpPr txBox="true"/>
          <p:nvPr/>
        </p:nvSpPr>
        <p:spPr>
          <a:xfrm rot="0">
            <a:off x="815787" y="531417"/>
            <a:ext cx="10179051" cy="2448437"/>
          </a:xfrm>
          <a:prstGeom prst="rect">
            <a:avLst/>
          </a:prstGeom>
        </p:spPr>
        <p:txBody>
          <a:bodyPr anchor="t" rtlCol="false" tIns="0" lIns="0" bIns="0" rIns="0">
            <a:spAutoFit/>
          </a:bodyPr>
          <a:lstStyle/>
          <a:p>
            <a:pPr algn="l">
              <a:lnSpc>
                <a:spcPts val="9600"/>
              </a:lnSpc>
              <a:spcBef>
                <a:spcPts val="7200"/>
              </a:spcBef>
            </a:pPr>
            <a:r>
              <a:rPr lang="en-US" sz="8000">
                <a:solidFill>
                  <a:srgbClr val="232253"/>
                </a:solidFill>
                <a:latin typeface="Xplor"/>
                <a:ea typeface="Xplor"/>
                <a:cs typeface="Xplor"/>
                <a:sym typeface="Xplor"/>
              </a:rPr>
              <a:t>Living conditions on four income levels</a:t>
            </a:r>
          </a:p>
        </p:txBody>
      </p:sp>
      <p:sp>
        <p:nvSpPr>
          <p:cNvPr name="TextBox 7" id="7"/>
          <p:cNvSpPr txBox="true"/>
          <p:nvPr/>
        </p:nvSpPr>
        <p:spPr>
          <a:xfrm rot="0">
            <a:off x="815787" y="3360854"/>
            <a:ext cx="9807319" cy="2072640"/>
          </a:xfrm>
          <a:prstGeom prst="rect">
            <a:avLst/>
          </a:prstGeom>
        </p:spPr>
        <p:txBody>
          <a:bodyPr anchor="t" rtlCol="false" tIns="0" lIns="0" bIns="0" rIns="0">
            <a:spAutoFit/>
          </a:bodyPr>
          <a:lstStyle/>
          <a:p>
            <a:pPr algn="l">
              <a:lnSpc>
                <a:spcPts val="3359"/>
              </a:lnSpc>
              <a:spcBef>
                <a:spcPts val="2519"/>
              </a:spcBef>
            </a:pPr>
            <a:r>
              <a:rPr lang="en-US" sz="2399">
                <a:solidFill>
                  <a:srgbClr val="494747"/>
                </a:solidFill>
                <a:latin typeface="Nunito Light"/>
                <a:ea typeface="Nunito Light"/>
                <a:cs typeface="Nunito Light"/>
                <a:sym typeface="Nunito Light"/>
              </a:rPr>
              <a:t>Imagine all the homes in the world lined up on one long street, sorted by income.  The poorest live at the left and the riches live at the right.  Everybody else/ Most live somewhere in the middle.  Your house number on this street represents your income.  Your neighbours on Dollar Street are people from all over the world, with the same income as you.  </a:t>
            </a:r>
          </a:p>
        </p:txBody>
      </p:sp>
      <p:sp>
        <p:nvSpPr>
          <p:cNvPr name="TextBox 8" id="8"/>
          <p:cNvSpPr txBox="true"/>
          <p:nvPr/>
        </p:nvSpPr>
        <p:spPr>
          <a:xfrm rot="0">
            <a:off x="4303677" y="7822042"/>
            <a:ext cx="9172179" cy="906145"/>
          </a:xfrm>
          <a:prstGeom prst="rect">
            <a:avLst/>
          </a:prstGeom>
        </p:spPr>
        <p:txBody>
          <a:bodyPr anchor="t" rtlCol="false" tIns="0" lIns="0" bIns="0" rIns="0">
            <a:spAutoFit/>
          </a:bodyPr>
          <a:lstStyle/>
          <a:p>
            <a:pPr algn="ctr">
              <a:lnSpc>
                <a:spcPts val="7279"/>
              </a:lnSpc>
            </a:pPr>
            <a:r>
              <a:rPr lang="en-US" sz="5199" b="true">
                <a:solidFill>
                  <a:srgbClr val="000000"/>
                </a:solidFill>
                <a:latin typeface="Arimo Bold"/>
                <a:ea typeface="Arimo Bold"/>
                <a:cs typeface="Arimo Bold"/>
                <a:sym typeface="Arimo Bold"/>
              </a:rPr>
              <a:t>Where do you think you live?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9317604" y="1928557"/>
            <a:ext cx="1841765" cy="2782887"/>
          </a:xfrm>
          <a:custGeom>
            <a:avLst/>
            <a:gdLst/>
            <a:ahLst/>
            <a:cxnLst/>
            <a:rect r="r" b="b" t="t" l="l"/>
            <a:pathLst>
              <a:path h="2782887" w="1841765">
                <a:moveTo>
                  <a:pt x="0" y="0"/>
                </a:moveTo>
                <a:lnTo>
                  <a:pt x="1841765" y="0"/>
                </a:lnTo>
                <a:lnTo>
                  <a:pt x="1841765" y="2782887"/>
                </a:lnTo>
                <a:lnTo>
                  <a:pt x="0" y="27828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9676899" y="1099981"/>
            <a:ext cx="7582401" cy="7582401"/>
            <a:chOff x="0" y="0"/>
            <a:chExt cx="12700000" cy="12700000"/>
          </a:xfrm>
        </p:grpSpPr>
        <p:sp>
          <p:nvSpPr>
            <p:cNvPr name="Freeform 4" id="4"/>
            <p:cNvSpPr/>
            <p:nvPr/>
          </p:nvSpPr>
          <p:spPr>
            <a:xfrm flipH="false" flipV="false" rot="0">
              <a:off x="-11430" y="857250"/>
              <a:ext cx="13009880" cy="11644630"/>
            </a:xfrm>
            <a:custGeom>
              <a:avLst/>
              <a:gdLst/>
              <a:ahLst/>
              <a:cxnLst/>
              <a:rect r="r" b="b" t="t" l="l"/>
              <a:pathLst>
                <a:path h="11644630" w="13009880">
                  <a:moveTo>
                    <a:pt x="10152380" y="938530"/>
                  </a:moveTo>
                  <a:cubicBezTo>
                    <a:pt x="8962390" y="189230"/>
                    <a:pt x="8643620" y="154940"/>
                    <a:pt x="7245350" y="0"/>
                  </a:cubicBezTo>
                  <a:cubicBezTo>
                    <a:pt x="4039870" y="38100"/>
                    <a:pt x="1441450" y="1889760"/>
                    <a:pt x="435610" y="4933950"/>
                  </a:cubicBezTo>
                  <a:cubicBezTo>
                    <a:pt x="91440" y="5975350"/>
                    <a:pt x="0" y="7139940"/>
                    <a:pt x="403860" y="8159750"/>
                  </a:cubicBezTo>
                  <a:cubicBezTo>
                    <a:pt x="934720" y="9499600"/>
                    <a:pt x="2254250" y="10407650"/>
                    <a:pt x="3648710" y="10773410"/>
                  </a:cubicBezTo>
                  <a:cubicBezTo>
                    <a:pt x="5043170" y="11140440"/>
                    <a:pt x="6578600" y="11644630"/>
                    <a:pt x="8008619" y="11470640"/>
                  </a:cubicBezTo>
                  <a:cubicBezTo>
                    <a:pt x="9123679" y="11334750"/>
                    <a:pt x="10237469" y="10519410"/>
                    <a:pt x="11071860" y="9767570"/>
                  </a:cubicBezTo>
                  <a:cubicBezTo>
                    <a:pt x="11625579" y="9268460"/>
                    <a:pt x="11971019" y="8576310"/>
                    <a:pt x="12202160" y="7867650"/>
                  </a:cubicBezTo>
                  <a:cubicBezTo>
                    <a:pt x="13009880" y="5401310"/>
                    <a:pt x="12348210" y="2322830"/>
                    <a:pt x="10152380" y="938530"/>
                  </a:cubicBezTo>
                  <a:close/>
                </a:path>
              </a:pathLst>
            </a:custGeom>
            <a:blipFill>
              <a:blip r:embed="rId4"/>
              <a:stretch>
                <a:fillRect l="-11878" t="0" r="-11878" b="0"/>
              </a:stretch>
            </a:blipFill>
          </p:spPr>
        </p:sp>
      </p:grpSp>
      <p:sp>
        <p:nvSpPr>
          <p:cNvPr name="Freeform 5" id="5"/>
          <p:cNvSpPr/>
          <p:nvPr/>
        </p:nvSpPr>
        <p:spPr>
          <a:xfrm flipH="false" flipV="false" rot="0">
            <a:off x="15966764" y="7612909"/>
            <a:ext cx="779383" cy="1246106"/>
          </a:xfrm>
          <a:custGeom>
            <a:avLst/>
            <a:gdLst/>
            <a:ahLst/>
            <a:cxnLst/>
            <a:rect r="r" b="b" t="t" l="l"/>
            <a:pathLst>
              <a:path h="1246106" w="779383">
                <a:moveTo>
                  <a:pt x="0" y="0"/>
                </a:moveTo>
                <a:lnTo>
                  <a:pt x="779382" y="0"/>
                </a:lnTo>
                <a:lnTo>
                  <a:pt x="779382" y="1246107"/>
                </a:lnTo>
                <a:lnTo>
                  <a:pt x="0" y="12461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3468100" y="7284906"/>
            <a:ext cx="2092323" cy="1902112"/>
          </a:xfrm>
          <a:custGeom>
            <a:avLst/>
            <a:gdLst/>
            <a:ahLst/>
            <a:cxnLst/>
            <a:rect r="r" b="b" t="t" l="l"/>
            <a:pathLst>
              <a:path h="1902112" w="2092323">
                <a:moveTo>
                  <a:pt x="0" y="0"/>
                </a:moveTo>
                <a:lnTo>
                  <a:pt x="2092323" y="0"/>
                </a:lnTo>
                <a:lnTo>
                  <a:pt x="2092323" y="1902113"/>
                </a:lnTo>
                <a:lnTo>
                  <a:pt x="0" y="190211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7" id="7"/>
          <p:cNvGrpSpPr/>
          <p:nvPr/>
        </p:nvGrpSpPr>
        <p:grpSpPr>
          <a:xfrm rot="0">
            <a:off x="1572654" y="1906290"/>
            <a:ext cx="6869563" cy="7719463"/>
            <a:chOff x="0" y="0"/>
            <a:chExt cx="9159418" cy="10292618"/>
          </a:xfrm>
        </p:grpSpPr>
        <p:sp>
          <p:nvSpPr>
            <p:cNvPr name="TextBox 8" id="8"/>
            <p:cNvSpPr txBox="true"/>
            <p:nvPr/>
          </p:nvSpPr>
          <p:spPr>
            <a:xfrm rot="0">
              <a:off x="0" y="0"/>
              <a:ext cx="9159418" cy="1931042"/>
            </a:xfrm>
            <a:prstGeom prst="rect">
              <a:avLst/>
            </a:prstGeom>
          </p:spPr>
          <p:txBody>
            <a:bodyPr anchor="t" rtlCol="false" tIns="0" lIns="0" bIns="0" rIns="0">
              <a:spAutoFit/>
            </a:bodyPr>
            <a:lstStyle/>
            <a:p>
              <a:pPr algn="l">
                <a:lnSpc>
                  <a:spcPts val="11446"/>
                </a:lnSpc>
                <a:spcBef>
                  <a:spcPts val="8584"/>
                </a:spcBef>
              </a:pPr>
              <a:r>
                <a:rPr lang="en-US" sz="9538">
                  <a:solidFill>
                    <a:srgbClr val="232253"/>
                  </a:solidFill>
                  <a:latin typeface="Xplor"/>
                  <a:ea typeface="Xplor"/>
                  <a:cs typeface="Xplor"/>
                  <a:sym typeface="Xplor"/>
                </a:rPr>
                <a:t>The world</a:t>
              </a:r>
            </a:p>
          </p:txBody>
        </p:sp>
        <p:sp>
          <p:nvSpPr>
            <p:cNvPr name="TextBox 9" id="9"/>
            <p:cNvSpPr txBox="true"/>
            <p:nvPr/>
          </p:nvSpPr>
          <p:spPr>
            <a:xfrm rot="0">
              <a:off x="0" y="2408527"/>
              <a:ext cx="8022312" cy="1331680"/>
            </a:xfrm>
            <a:prstGeom prst="rect">
              <a:avLst/>
            </a:prstGeom>
          </p:spPr>
          <p:txBody>
            <a:bodyPr anchor="t" rtlCol="false" tIns="0" lIns="0" bIns="0" rIns="0">
              <a:spAutoFit/>
            </a:bodyPr>
            <a:lstStyle/>
            <a:p>
              <a:pPr algn="l">
                <a:lnSpc>
                  <a:spcPts val="4006"/>
                </a:lnSpc>
                <a:spcBef>
                  <a:spcPts val="3004"/>
                </a:spcBef>
              </a:pPr>
              <a:r>
                <a:rPr lang="en-US" b="true" sz="3338" spc="103">
                  <a:solidFill>
                    <a:srgbClr val="4272B6"/>
                  </a:solidFill>
                  <a:latin typeface="Nunito Bold"/>
                  <a:ea typeface="Nunito Bold"/>
                  <a:cs typeface="Nunito Bold"/>
                  <a:sym typeface="Nunito Bold"/>
                </a:rPr>
                <a:t>The world has 7 billion people (2020)</a:t>
              </a:r>
            </a:p>
          </p:txBody>
        </p:sp>
        <p:sp>
          <p:nvSpPr>
            <p:cNvPr name="TextBox 10" id="10"/>
            <p:cNvSpPr txBox="true"/>
            <p:nvPr/>
          </p:nvSpPr>
          <p:spPr>
            <a:xfrm rot="0">
              <a:off x="0" y="4319072"/>
              <a:ext cx="8022312" cy="5973546"/>
            </a:xfrm>
            <a:prstGeom prst="rect">
              <a:avLst/>
            </a:prstGeom>
          </p:spPr>
          <p:txBody>
            <a:bodyPr anchor="t" rtlCol="false" tIns="0" lIns="0" bIns="0" rIns="0">
              <a:spAutoFit/>
            </a:bodyPr>
            <a:lstStyle/>
            <a:p>
              <a:pPr algn="l">
                <a:lnSpc>
                  <a:spcPts val="3338"/>
                </a:lnSpc>
                <a:spcBef>
                  <a:spcPts val="2503"/>
                </a:spcBef>
              </a:pPr>
              <a:r>
                <a:rPr lang="en-US" sz="2384">
                  <a:solidFill>
                    <a:srgbClr val="494747"/>
                  </a:solidFill>
                  <a:latin typeface="Nunito Light"/>
                  <a:ea typeface="Nunito Light"/>
                  <a:cs typeface="Nunito Light"/>
                  <a:sym typeface="Nunito Light"/>
                </a:rPr>
                <a:t>There are four income levels that people live on:</a:t>
              </a:r>
            </a:p>
            <a:p>
              <a:pPr algn="l">
                <a:lnSpc>
                  <a:spcPts val="3338"/>
                </a:lnSpc>
                <a:spcBef>
                  <a:spcPts val="2503"/>
                </a:spcBef>
              </a:pPr>
              <a:r>
                <a:rPr lang="en-US" sz="2384">
                  <a:solidFill>
                    <a:srgbClr val="494747"/>
                  </a:solidFill>
                  <a:latin typeface="Nunito Light"/>
                  <a:ea typeface="Nunito Light"/>
                  <a:cs typeface="Nunito Light"/>
                  <a:sym typeface="Nunito Light"/>
                </a:rPr>
                <a:t>Level 1: One billion people</a:t>
              </a:r>
            </a:p>
            <a:p>
              <a:pPr algn="l">
                <a:lnSpc>
                  <a:spcPts val="3338"/>
                </a:lnSpc>
                <a:spcBef>
                  <a:spcPts val="2503"/>
                </a:spcBef>
              </a:pPr>
              <a:r>
                <a:rPr lang="en-US" sz="2384">
                  <a:solidFill>
                    <a:srgbClr val="494747"/>
                  </a:solidFill>
                  <a:latin typeface="Nunito Light"/>
                  <a:ea typeface="Nunito Light"/>
                  <a:cs typeface="Nunito Light"/>
                  <a:sym typeface="Nunito Light"/>
                </a:rPr>
                <a:t>Level 2: Three billion people</a:t>
              </a:r>
            </a:p>
            <a:p>
              <a:pPr algn="l">
                <a:lnSpc>
                  <a:spcPts val="3338"/>
                </a:lnSpc>
                <a:spcBef>
                  <a:spcPts val="2503"/>
                </a:spcBef>
              </a:pPr>
              <a:r>
                <a:rPr lang="en-US" sz="2384">
                  <a:solidFill>
                    <a:srgbClr val="494747"/>
                  </a:solidFill>
                  <a:latin typeface="Nunito Light"/>
                  <a:ea typeface="Nunito Light"/>
                  <a:cs typeface="Nunito Light"/>
                  <a:sym typeface="Nunito Light"/>
                </a:rPr>
                <a:t>Level 3: Two billion people</a:t>
              </a:r>
            </a:p>
            <a:p>
              <a:pPr algn="l">
                <a:lnSpc>
                  <a:spcPts val="3338"/>
                </a:lnSpc>
                <a:spcBef>
                  <a:spcPts val="2503"/>
                </a:spcBef>
              </a:pPr>
              <a:r>
                <a:rPr lang="en-US" sz="2384">
                  <a:solidFill>
                    <a:srgbClr val="494747"/>
                  </a:solidFill>
                  <a:latin typeface="Nunito Light"/>
                  <a:ea typeface="Nunito Light"/>
                  <a:cs typeface="Nunito Light"/>
                  <a:sym typeface="Nunito Light"/>
                </a:rPr>
                <a:t>Level 4: One billion people</a:t>
              </a:r>
            </a:p>
            <a:p>
              <a:pPr algn="l">
                <a:lnSpc>
                  <a:spcPts val="3338"/>
                </a:lnSpc>
                <a:spcBef>
                  <a:spcPts val="2503"/>
                </a:spcBef>
              </a:pP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14899762" y="1881552"/>
            <a:ext cx="1714843" cy="1893902"/>
          </a:xfrm>
          <a:custGeom>
            <a:avLst/>
            <a:gdLst/>
            <a:ahLst/>
            <a:cxnLst/>
            <a:rect r="r" b="b" t="t" l="l"/>
            <a:pathLst>
              <a:path h="1893902" w="1714843">
                <a:moveTo>
                  <a:pt x="0" y="0"/>
                </a:moveTo>
                <a:lnTo>
                  <a:pt x="1714843" y="0"/>
                </a:lnTo>
                <a:lnTo>
                  <a:pt x="1714843" y="1893902"/>
                </a:lnTo>
                <a:lnTo>
                  <a:pt x="0" y="189390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66337" y="1262957"/>
            <a:ext cx="1737636" cy="1855728"/>
          </a:xfrm>
          <a:custGeom>
            <a:avLst/>
            <a:gdLst/>
            <a:ahLst/>
            <a:cxnLst/>
            <a:rect r="r" b="b" t="t" l="l"/>
            <a:pathLst>
              <a:path h="1855728" w="1737636">
                <a:moveTo>
                  <a:pt x="0" y="0"/>
                </a:moveTo>
                <a:lnTo>
                  <a:pt x="1737636" y="0"/>
                </a:lnTo>
                <a:lnTo>
                  <a:pt x="1737636" y="1855728"/>
                </a:lnTo>
                <a:lnTo>
                  <a:pt x="0" y="18557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283287" y="2190821"/>
            <a:ext cx="820686" cy="801288"/>
          </a:xfrm>
          <a:custGeom>
            <a:avLst/>
            <a:gdLst/>
            <a:ahLst/>
            <a:cxnLst/>
            <a:rect r="r" b="b" t="t" l="l"/>
            <a:pathLst>
              <a:path h="801288" w="820686">
                <a:moveTo>
                  <a:pt x="0" y="0"/>
                </a:moveTo>
                <a:lnTo>
                  <a:pt x="820686" y="0"/>
                </a:lnTo>
                <a:lnTo>
                  <a:pt x="820686" y="801288"/>
                </a:lnTo>
                <a:lnTo>
                  <a:pt x="0" y="8012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3900640" y="-231882"/>
            <a:ext cx="10115723" cy="3350567"/>
          </a:xfrm>
          <a:custGeom>
            <a:avLst/>
            <a:gdLst/>
            <a:ahLst/>
            <a:cxnLst/>
            <a:rect r="r" b="b" t="t" l="l"/>
            <a:pathLst>
              <a:path h="3350567" w="10115723">
                <a:moveTo>
                  <a:pt x="0" y="0"/>
                </a:moveTo>
                <a:lnTo>
                  <a:pt x="10115723" y="0"/>
                </a:lnTo>
                <a:lnTo>
                  <a:pt x="10115723" y="3350567"/>
                </a:lnTo>
                <a:lnTo>
                  <a:pt x="0" y="3350567"/>
                </a:lnTo>
                <a:lnTo>
                  <a:pt x="0" y="0"/>
                </a:lnTo>
                <a:close/>
              </a:path>
            </a:pathLst>
          </a:custGeom>
          <a:blipFill>
            <a:blip r:embed="rId8"/>
            <a:stretch>
              <a:fillRect l="0" t="0" r="0" b="0"/>
            </a:stretch>
          </a:blipFill>
        </p:spPr>
      </p:sp>
      <p:sp>
        <p:nvSpPr>
          <p:cNvPr name="TextBox 6" id="6"/>
          <p:cNvSpPr txBox="true"/>
          <p:nvPr/>
        </p:nvSpPr>
        <p:spPr>
          <a:xfrm rot="0">
            <a:off x="2989798" y="2966285"/>
            <a:ext cx="11690987" cy="1238250"/>
          </a:xfrm>
          <a:prstGeom prst="rect">
            <a:avLst/>
          </a:prstGeom>
        </p:spPr>
        <p:txBody>
          <a:bodyPr anchor="t" rtlCol="false" tIns="0" lIns="0" bIns="0" rIns="0">
            <a:spAutoFit/>
          </a:bodyPr>
          <a:lstStyle/>
          <a:p>
            <a:pPr algn="ctr">
              <a:lnSpc>
                <a:spcPts val="9600"/>
              </a:lnSpc>
              <a:spcBef>
                <a:spcPts val="7200"/>
              </a:spcBef>
            </a:pPr>
            <a:r>
              <a:rPr lang="en-US" sz="8000">
                <a:solidFill>
                  <a:srgbClr val="232253"/>
                </a:solidFill>
                <a:latin typeface="Xplor"/>
                <a:ea typeface="Xplor"/>
                <a:cs typeface="Xplor"/>
                <a:sym typeface="Xplor"/>
              </a:rPr>
              <a:t>Your first task</a:t>
            </a:r>
          </a:p>
        </p:txBody>
      </p:sp>
      <p:sp>
        <p:nvSpPr>
          <p:cNvPr name="TextBox 7" id="7"/>
          <p:cNvSpPr txBox="true"/>
          <p:nvPr/>
        </p:nvSpPr>
        <p:spPr>
          <a:xfrm rot="0">
            <a:off x="2989798" y="4510882"/>
            <a:ext cx="11690987" cy="419100"/>
          </a:xfrm>
          <a:prstGeom prst="rect">
            <a:avLst/>
          </a:prstGeom>
        </p:spPr>
        <p:txBody>
          <a:bodyPr anchor="t" rtlCol="false" tIns="0" lIns="0" bIns="0" rIns="0">
            <a:spAutoFit/>
          </a:bodyPr>
          <a:lstStyle/>
          <a:p>
            <a:pPr algn="ctr">
              <a:lnSpc>
                <a:spcPts val="3359"/>
              </a:lnSpc>
              <a:spcBef>
                <a:spcPts val="2519"/>
              </a:spcBef>
            </a:pPr>
            <a:r>
              <a:rPr lang="en-US" b="true" sz="2799" spc="86">
                <a:solidFill>
                  <a:srgbClr val="4272B6"/>
                </a:solidFill>
                <a:latin typeface="Nunito Bold"/>
                <a:ea typeface="Nunito Bold"/>
                <a:cs typeface="Nunito Bold"/>
                <a:sym typeface="Nunito Bold"/>
              </a:rPr>
              <a:t>You will get 21 different pictures to sort</a:t>
            </a:r>
          </a:p>
        </p:txBody>
      </p:sp>
      <p:sp>
        <p:nvSpPr>
          <p:cNvPr name="TextBox 8" id="8"/>
          <p:cNvSpPr txBox="true"/>
          <p:nvPr/>
        </p:nvSpPr>
        <p:spPr>
          <a:xfrm rot="0">
            <a:off x="366337" y="5296217"/>
            <a:ext cx="8083567" cy="4752658"/>
          </a:xfrm>
          <a:prstGeom prst="rect">
            <a:avLst/>
          </a:prstGeom>
        </p:spPr>
        <p:txBody>
          <a:bodyPr anchor="t" rtlCol="false" tIns="0" lIns="0" bIns="0" rIns="0">
            <a:spAutoFit/>
          </a:bodyPr>
          <a:lstStyle/>
          <a:p>
            <a:pPr algn="ctr">
              <a:lnSpc>
                <a:spcPts val="3779"/>
              </a:lnSpc>
              <a:spcBef>
                <a:spcPts val="2834"/>
              </a:spcBef>
            </a:pPr>
            <a:r>
              <a:rPr lang="en-US" sz="2699">
                <a:solidFill>
                  <a:srgbClr val="494747"/>
                </a:solidFill>
                <a:latin typeface="Nunito Light"/>
                <a:ea typeface="Nunito Light"/>
                <a:cs typeface="Nunito Light"/>
                <a:sym typeface="Nunito Light"/>
              </a:rPr>
              <a:t>Each group of pictures shows how people satisfy three basic needs:</a:t>
            </a:r>
          </a:p>
          <a:p>
            <a:pPr algn="ctr">
              <a:lnSpc>
                <a:spcPts val="3779"/>
              </a:lnSpc>
              <a:spcBef>
                <a:spcPts val="2834"/>
              </a:spcBef>
            </a:pPr>
            <a:r>
              <a:rPr lang="en-US" sz="2699">
                <a:solidFill>
                  <a:srgbClr val="494747"/>
                </a:solidFill>
                <a:latin typeface="Nunito Light"/>
                <a:ea typeface="Nunito Light"/>
                <a:cs typeface="Nunito Light"/>
                <a:sym typeface="Nunito Light"/>
              </a:rPr>
              <a:t>Housing</a:t>
            </a:r>
          </a:p>
          <a:p>
            <a:pPr algn="ctr">
              <a:lnSpc>
                <a:spcPts val="3779"/>
              </a:lnSpc>
              <a:spcBef>
                <a:spcPts val="2834"/>
              </a:spcBef>
            </a:pPr>
            <a:r>
              <a:rPr lang="en-US" sz="2699">
                <a:solidFill>
                  <a:srgbClr val="494747"/>
                </a:solidFill>
                <a:latin typeface="Nunito Light"/>
                <a:ea typeface="Nunito Light"/>
                <a:cs typeface="Nunito Light"/>
                <a:sym typeface="Nunito Light"/>
              </a:rPr>
              <a:t>Food</a:t>
            </a:r>
          </a:p>
          <a:p>
            <a:pPr algn="ctr">
              <a:lnSpc>
                <a:spcPts val="3779"/>
              </a:lnSpc>
              <a:spcBef>
                <a:spcPts val="2834"/>
              </a:spcBef>
            </a:pPr>
            <a:r>
              <a:rPr lang="en-US" sz="2699">
                <a:solidFill>
                  <a:srgbClr val="494747"/>
                </a:solidFill>
                <a:latin typeface="Nunito Light"/>
                <a:ea typeface="Nunito Light"/>
                <a:cs typeface="Nunito Light"/>
                <a:sym typeface="Nunito Light"/>
              </a:rPr>
              <a:t>Water</a:t>
            </a:r>
          </a:p>
          <a:p>
            <a:pPr algn="ctr">
              <a:lnSpc>
                <a:spcPts val="3779"/>
              </a:lnSpc>
              <a:spcBef>
                <a:spcPts val="2834"/>
              </a:spcBef>
            </a:pPr>
            <a:r>
              <a:rPr lang="en-US" sz="2699">
                <a:solidFill>
                  <a:srgbClr val="494747"/>
                </a:solidFill>
                <a:latin typeface="Nunito Light"/>
                <a:ea typeface="Nunito Light"/>
                <a:cs typeface="Nunito Light"/>
                <a:sym typeface="Nunito Light"/>
              </a:rPr>
              <a:t>You will need to sort them from the poorest to the richest, in order and by each basic need.</a:t>
            </a:r>
          </a:p>
        </p:txBody>
      </p:sp>
      <p:sp>
        <p:nvSpPr>
          <p:cNvPr name="TextBox 9" id="9"/>
          <p:cNvSpPr txBox="true"/>
          <p:nvPr/>
        </p:nvSpPr>
        <p:spPr>
          <a:xfrm rot="0">
            <a:off x="8835291" y="5548312"/>
            <a:ext cx="9196482" cy="4083685"/>
          </a:xfrm>
          <a:prstGeom prst="rect">
            <a:avLst/>
          </a:prstGeom>
        </p:spPr>
        <p:txBody>
          <a:bodyPr anchor="t" rtlCol="false" tIns="0" lIns="0" bIns="0" rIns="0">
            <a:spAutoFit/>
          </a:bodyPr>
          <a:lstStyle/>
          <a:p>
            <a:pPr algn="ctr">
              <a:lnSpc>
                <a:spcPts val="3779"/>
              </a:lnSpc>
              <a:spcBef>
                <a:spcPts val="2834"/>
              </a:spcBef>
            </a:pPr>
            <a:r>
              <a:rPr lang="en-US" b="true" sz="2699">
                <a:solidFill>
                  <a:srgbClr val="494747"/>
                </a:solidFill>
                <a:latin typeface="Nunito Bold"/>
                <a:ea typeface="Nunito Bold"/>
                <a:cs typeface="Nunito Bold"/>
                <a:sym typeface="Nunito Bold"/>
              </a:rPr>
              <a:t>When analyzing, look for</a:t>
            </a:r>
            <a:r>
              <a:rPr lang="en-US" sz="2699">
                <a:solidFill>
                  <a:srgbClr val="494747"/>
                </a:solidFill>
                <a:latin typeface="Nunito"/>
                <a:ea typeface="Nunito"/>
                <a:cs typeface="Nunito"/>
                <a:sym typeface="Nunito"/>
              </a:rPr>
              <a:t>...</a:t>
            </a:r>
          </a:p>
          <a:p>
            <a:pPr algn="ctr">
              <a:lnSpc>
                <a:spcPts val="2800"/>
              </a:lnSpc>
              <a:spcBef>
                <a:spcPts val="2100"/>
              </a:spcBef>
            </a:pPr>
            <a:r>
              <a:rPr lang="en-US" b="true" sz="2000">
                <a:solidFill>
                  <a:srgbClr val="494747"/>
                </a:solidFill>
                <a:latin typeface="Nunito Bold"/>
                <a:ea typeface="Nunito Bold"/>
                <a:cs typeface="Nunito Bold"/>
                <a:sym typeface="Nunito Bold"/>
              </a:rPr>
              <a:t>Housing</a:t>
            </a:r>
            <a:r>
              <a:rPr lang="en-US" sz="2000">
                <a:solidFill>
                  <a:srgbClr val="494747"/>
                </a:solidFill>
                <a:latin typeface="Nunito"/>
                <a:ea typeface="Nunito"/>
                <a:cs typeface="Nunito"/>
                <a:sym typeface="Nunito"/>
              </a:rPr>
              <a:t>: houses should </a:t>
            </a:r>
            <a:r>
              <a:rPr lang="en-US" b="true" sz="2000">
                <a:solidFill>
                  <a:srgbClr val="494747"/>
                </a:solidFill>
                <a:latin typeface="Nunito Bold"/>
                <a:ea typeface="Nunito Bold"/>
                <a:cs typeface="Nunito Bold"/>
                <a:sym typeface="Nunito Bold"/>
              </a:rPr>
              <a:t>protect </a:t>
            </a:r>
            <a:r>
              <a:rPr lang="en-US" sz="2000">
                <a:solidFill>
                  <a:srgbClr val="494747"/>
                </a:solidFill>
                <a:latin typeface="Nunito"/>
                <a:ea typeface="Nunito"/>
                <a:cs typeface="Nunito"/>
                <a:sym typeface="Nunito"/>
              </a:rPr>
              <a:t>people against the elements.  Look for a houses’ stability and how well it might protect inhabitants from wind, water, heat, and/or cold</a:t>
            </a:r>
          </a:p>
          <a:p>
            <a:pPr algn="ctr">
              <a:lnSpc>
                <a:spcPts val="2800"/>
              </a:lnSpc>
              <a:spcBef>
                <a:spcPts val="2100"/>
              </a:spcBef>
            </a:pPr>
            <a:r>
              <a:rPr lang="en-US" b="true" sz="2000">
                <a:solidFill>
                  <a:srgbClr val="494747"/>
                </a:solidFill>
                <a:latin typeface="Nunito Bold"/>
                <a:ea typeface="Nunito Bold"/>
                <a:cs typeface="Nunito Bold"/>
                <a:sym typeface="Nunito Bold"/>
              </a:rPr>
              <a:t>Water</a:t>
            </a:r>
            <a:r>
              <a:rPr lang="en-US" sz="2000">
                <a:solidFill>
                  <a:srgbClr val="494747"/>
                </a:solidFill>
                <a:latin typeface="Nunito"/>
                <a:ea typeface="Nunito"/>
                <a:cs typeface="Nunito"/>
                <a:sym typeface="Nunito"/>
              </a:rPr>
              <a:t>: Should be to </a:t>
            </a:r>
            <a:r>
              <a:rPr lang="en-US" b="true" sz="2000">
                <a:solidFill>
                  <a:srgbClr val="494747"/>
                </a:solidFill>
                <a:latin typeface="Nunito Bold"/>
                <a:ea typeface="Nunito Bold"/>
                <a:cs typeface="Nunito Bold"/>
                <a:sym typeface="Nunito Bold"/>
              </a:rPr>
              <a:t>drink, bathe and wash</a:t>
            </a:r>
            <a:r>
              <a:rPr lang="en-US" sz="2000">
                <a:solidFill>
                  <a:srgbClr val="494747"/>
                </a:solidFill>
                <a:latin typeface="Nunito"/>
                <a:ea typeface="Nunito"/>
                <a:cs typeface="Nunito"/>
                <a:sym typeface="Nunito"/>
              </a:rPr>
              <a:t> clothes.  It should be free from bacteria to be </a:t>
            </a:r>
            <a:r>
              <a:rPr lang="en-US" b="true" sz="2000">
                <a:solidFill>
                  <a:srgbClr val="494747"/>
                </a:solidFill>
                <a:latin typeface="Nunito Bold"/>
                <a:ea typeface="Nunito Bold"/>
                <a:cs typeface="Nunito Bold"/>
                <a:sym typeface="Nunito Bold"/>
              </a:rPr>
              <a:t>clean</a:t>
            </a:r>
            <a:r>
              <a:rPr lang="en-US" sz="2000">
                <a:solidFill>
                  <a:srgbClr val="494747"/>
                </a:solidFill>
                <a:latin typeface="Nunito"/>
                <a:ea typeface="Nunito"/>
                <a:cs typeface="Nunito"/>
                <a:sym typeface="Nunito"/>
              </a:rPr>
              <a:t>.  What do the pictures say about people’s access to it and how near a secure water source is?</a:t>
            </a:r>
          </a:p>
          <a:p>
            <a:pPr algn="ctr">
              <a:lnSpc>
                <a:spcPts val="2800"/>
              </a:lnSpc>
              <a:spcBef>
                <a:spcPts val="2100"/>
              </a:spcBef>
            </a:pPr>
            <a:r>
              <a:rPr lang="en-US" b="true" sz="2000">
                <a:solidFill>
                  <a:srgbClr val="494747"/>
                </a:solidFill>
                <a:latin typeface="Nunito Bold"/>
                <a:ea typeface="Nunito Bold"/>
                <a:cs typeface="Nunito Bold"/>
                <a:sym typeface="Nunito Bold"/>
              </a:rPr>
              <a:t>Food</a:t>
            </a:r>
            <a:r>
              <a:rPr lang="en-US" sz="2000">
                <a:solidFill>
                  <a:srgbClr val="494747"/>
                </a:solidFill>
                <a:latin typeface="Nunito"/>
                <a:ea typeface="Nunito"/>
                <a:cs typeface="Nunito"/>
                <a:sym typeface="Nunito"/>
              </a:rPr>
              <a:t>: Meals should provide enough </a:t>
            </a:r>
            <a:r>
              <a:rPr lang="en-US" b="true" sz="2000">
                <a:solidFill>
                  <a:srgbClr val="494747"/>
                </a:solidFill>
                <a:latin typeface="Nunito Bold"/>
                <a:ea typeface="Nunito Bold"/>
                <a:cs typeface="Nunito Bold"/>
                <a:sym typeface="Nunito Bold"/>
              </a:rPr>
              <a:t>calories </a:t>
            </a:r>
            <a:r>
              <a:rPr lang="en-US" sz="2000">
                <a:solidFill>
                  <a:srgbClr val="494747"/>
                </a:solidFill>
                <a:latin typeface="Nunito"/>
                <a:ea typeface="Nunito"/>
                <a:cs typeface="Nunito"/>
                <a:sym typeface="Nunito"/>
              </a:rPr>
              <a:t>and </a:t>
            </a:r>
            <a:r>
              <a:rPr lang="en-US" b="true" sz="2000">
                <a:solidFill>
                  <a:srgbClr val="494747"/>
                </a:solidFill>
                <a:latin typeface="Nunito Bold"/>
                <a:ea typeface="Nunito Bold"/>
                <a:cs typeface="Nunito Bold"/>
                <a:sym typeface="Nunito Bold"/>
              </a:rPr>
              <a:t>nutrition</a:t>
            </a:r>
            <a:r>
              <a:rPr lang="en-US" sz="2000">
                <a:solidFill>
                  <a:srgbClr val="494747"/>
                </a:solidFill>
                <a:latin typeface="Nunito"/>
                <a:ea typeface="Nunito"/>
                <a:cs typeface="Nunito"/>
                <a:sym typeface="Nunito"/>
              </a:rPr>
              <a:t>.  How many ingredients do they have in the food and how much protein?</a:t>
            </a:r>
          </a:p>
        </p:txBody>
      </p:sp>
      <p:sp>
        <p:nvSpPr>
          <p:cNvPr name="Freeform 10" id="10"/>
          <p:cNvSpPr/>
          <p:nvPr/>
        </p:nvSpPr>
        <p:spPr>
          <a:xfrm flipH="false" flipV="false" rot="0">
            <a:off x="4053040" y="-79482"/>
            <a:ext cx="10115723" cy="3350567"/>
          </a:xfrm>
          <a:custGeom>
            <a:avLst/>
            <a:gdLst/>
            <a:ahLst/>
            <a:cxnLst/>
            <a:rect r="r" b="b" t="t" l="l"/>
            <a:pathLst>
              <a:path h="3350567" w="10115723">
                <a:moveTo>
                  <a:pt x="0" y="0"/>
                </a:moveTo>
                <a:lnTo>
                  <a:pt x="10115723" y="0"/>
                </a:lnTo>
                <a:lnTo>
                  <a:pt x="10115723" y="3350567"/>
                </a:lnTo>
                <a:lnTo>
                  <a:pt x="0" y="3350567"/>
                </a:lnTo>
                <a:lnTo>
                  <a:pt x="0" y="0"/>
                </a:lnTo>
                <a:close/>
              </a:path>
            </a:pathLst>
          </a:custGeom>
          <a:blipFill>
            <a:blip r:embed="rId8"/>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3734029" y="665343"/>
            <a:ext cx="14254165" cy="2275423"/>
          </a:xfrm>
          <a:custGeom>
            <a:avLst/>
            <a:gdLst/>
            <a:ahLst/>
            <a:cxnLst/>
            <a:rect r="r" b="b" t="t" l="l"/>
            <a:pathLst>
              <a:path h="2275423" w="14254165">
                <a:moveTo>
                  <a:pt x="0" y="0"/>
                </a:moveTo>
                <a:lnTo>
                  <a:pt x="14254165" y="0"/>
                </a:lnTo>
                <a:lnTo>
                  <a:pt x="14254165" y="2275423"/>
                </a:lnTo>
                <a:lnTo>
                  <a:pt x="0" y="2275423"/>
                </a:lnTo>
                <a:lnTo>
                  <a:pt x="0" y="0"/>
                </a:lnTo>
                <a:close/>
              </a:path>
            </a:pathLst>
          </a:custGeom>
          <a:blipFill>
            <a:blip r:embed="rId2"/>
            <a:stretch>
              <a:fillRect l="0" t="0" r="0" b="-297816"/>
            </a:stretch>
          </a:blipFill>
        </p:spPr>
      </p:sp>
      <p:sp>
        <p:nvSpPr>
          <p:cNvPr name="TextBox 3" id="3"/>
          <p:cNvSpPr txBox="true"/>
          <p:nvPr/>
        </p:nvSpPr>
        <p:spPr>
          <a:xfrm rot="0">
            <a:off x="0" y="1009650"/>
            <a:ext cx="4053792" cy="7307211"/>
          </a:xfrm>
          <a:prstGeom prst="rect">
            <a:avLst/>
          </a:prstGeom>
        </p:spPr>
        <p:txBody>
          <a:bodyPr anchor="t" rtlCol="false" tIns="0" lIns="0" bIns="0" rIns="0">
            <a:spAutoFit/>
          </a:bodyPr>
          <a:lstStyle/>
          <a:p>
            <a:pPr algn="ctr">
              <a:lnSpc>
                <a:spcPts val="9600"/>
              </a:lnSpc>
              <a:spcBef>
                <a:spcPts val="7200"/>
              </a:spcBef>
            </a:pPr>
            <a:r>
              <a:rPr lang="en-US" sz="8000">
                <a:solidFill>
                  <a:srgbClr val="232253"/>
                </a:solidFill>
                <a:latin typeface="Xplor"/>
                <a:ea typeface="Xplor"/>
                <a:cs typeface="Xplor"/>
                <a:sym typeface="Xplor"/>
              </a:rPr>
              <a:t>Did your order match this one?</a:t>
            </a:r>
          </a:p>
        </p:txBody>
      </p:sp>
      <p:sp>
        <p:nvSpPr>
          <p:cNvPr name="Freeform 4" id="4"/>
          <p:cNvSpPr/>
          <p:nvPr/>
        </p:nvSpPr>
        <p:spPr>
          <a:xfrm flipH="false" flipV="false" rot="0">
            <a:off x="4033835" y="2940766"/>
            <a:ext cx="14254165" cy="2117009"/>
          </a:xfrm>
          <a:custGeom>
            <a:avLst/>
            <a:gdLst/>
            <a:ahLst/>
            <a:cxnLst/>
            <a:rect r="r" b="b" t="t" l="l"/>
            <a:pathLst>
              <a:path h="2117009" w="14254165">
                <a:moveTo>
                  <a:pt x="0" y="0"/>
                </a:moveTo>
                <a:lnTo>
                  <a:pt x="14254165" y="0"/>
                </a:lnTo>
                <a:lnTo>
                  <a:pt x="14254165" y="2117009"/>
                </a:lnTo>
                <a:lnTo>
                  <a:pt x="0" y="2117009"/>
                </a:lnTo>
                <a:lnTo>
                  <a:pt x="0" y="0"/>
                </a:lnTo>
                <a:close/>
              </a:path>
            </a:pathLst>
          </a:custGeom>
          <a:blipFill>
            <a:blip r:embed="rId2"/>
            <a:stretch>
              <a:fillRect l="0" t="-320102" r="0" b="-7482"/>
            </a:stretch>
          </a:blipFill>
        </p:spPr>
      </p:sp>
      <p:sp>
        <p:nvSpPr>
          <p:cNvPr name="TextBox 5" id="5"/>
          <p:cNvSpPr txBox="true"/>
          <p:nvPr/>
        </p:nvSpPr>
        <p:spPr>
          <a:xfrm rot="0">
            <a:off x="3822037" y="6020007"/>
            <a:ext cx="13875425" cy="4079795"/>
          </a:xfrm>
          <a:prstGeom prst="rect">
            <a:avLst/>
          </a:prstGeom>
        </p:spPr>
        <p:txBody>
          <a:bodyPr anchor="t" rtlCol="false" tIns="0" lIns="0" bIns="0" rIns="0">
            <a:spAutoFit/>
          </a:bodyPr>
          <a:lstStyle/>
          <a:p>
            <a:pPr algn="ctr">
              <a:lnSpc>
                <a:spcPts val="4006"/>
              </a:lnSpc>
            </a:pPr>
            <a:r>
              <a:rPr lang="en-US" sz="3338">
                <a:solidFill>
                  <a:srgbClr val="232253"/>
                </a:solidFill>
                <a:latin typeface="Xplor"/>
                <a:ea typeface="Xplor"/>
                <a:cs typeface="Xplor"/>
                <a:sym typeface="Xplor"/>
              </a:rPr>
              <a:t>Discuss</a:t>
            </a:r>
          </a:p>
          <a:p>
            <a:pPr algn="ctr">
              <a:lnSpc>
                <a:spcPts val="4006"/>
              </a:lnSpc>
            </a:pPr>
          </a:p>
          <a:p>
            <a:pPr algn="ctr">
              <a:lnSpc>
                <a:spcPts val="4006"/>
              </a:lnSpc>
              <a:spcBef>
                <a:spcPct val="0"/>
              </a:spcBef>
            </a:pPr>
            <a:r>
              <a:rPr lang="en-US" b="true" sz="3338">
                <a:solidFill>
                  <a:srgbClr val="232253"/>
                </a:solidFill>
                <a:latin typeface="Xplor"/>
                <a:ea typeface="Xplor"/>
                <a:cs typeface="Xplor"/>
                <a:sym typeface="Xplor"/>
              </a:rPr>
              <a:t>What are the differences in living conditions that you noticed?</a:t>
            </a:r>
          </a:p>
          <a:p>
            <a:pPr algn="ctr">
              <a:lnSpc>
                <a:spcPts val="4006"/>
              </a:lnSpc>
              <a:spcBef>
                <a:spcPct val="0"/>
              </a:spcBef>
            </a:pPr>
          </a:p>
          <a:p>
            <a:pPr algn="ctr">
              <a:lnSpc>
                <a:spcPts val="4006"/>
              </a:lnSpc>
              <a:spcBef>
                <a:spcPct val="0"/>
              </a:spcBef>
            </a:pPr>
            <a:r>
              <a:rPr lang="en-US" b="true" sz="3338">
                <a:solidFill>
                  <a:srgbClr val="232253"/>
                </a:solidFill>
                <a:latin typeface="Xplor"/>
                <a:ea typeface="Xplor"/>
                <a:cs typeface="Xplor"/>
                <a:sym typeface="Xplor"/>
              </a:rPr>
              <a:t>How do living conditions differ between the riches and the poorest?</a:t>
            </a:r>
          </a:p>
          <a:p>
            <a:pPr algn="ctr">
              <a:lnSpc>
                <a:spcPts val="4006"/>
              </a:lnSpc>
              <a:spcBef>
                <a:spcPct val="0"/>
              </a:spcBef>
            </a:pPr>
          </a:p>
          <a:p>
            <a:pPr algn="ctr">
              <a:lnSpc>
                <a:spcPts val="4006"/>
              </a:lnSpc>
              <a:spcBef>
                <a:spcPct val="0"/>
              </a:spcBef>
            </a:pPr>
            <a:r>
              <a:rPr lang="en-US" b="true" sz="3338">
                <a:solidFill>
                  <a:srgbClr val="232253"/>
                </a:solidFill>
                <a:latin typeface="Xplor"/>
                <a:ea typeface="Xplor"/>
                <a:cs typeface="Xplor"/>
                <a:sym typeface="Xplor"/>
              </a:rPr>
              <a:t>Are there any small changes in between?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TextBox 2" id="2"/>
          <p:cNvSpPr txBox="true"/>
          <p:nvPr/>
        </p:nvSpPr>
        <p:spPr>
          <a:xfrm rot="0">
            <a:off x="0" y="1009650"/>
            <a:ext cx="4053792" cy="7307211"/>
          </a:xfrm>
          <a:prstGeom prst="rect">
            <a:avLst/>
          </a:prstGeom>
        </p:spPr>
        <p:txBody>
          <a:bodyPr anchor="t" rtlCol="false" tIns="0" lIns="0" bIns="0" rIns="0">
            <a:spAutoFit/>
          </a:bodyPr>
          <a:lstStyle/>
          <a:p>
            <a:pPr algn="ctr">
              <a:lnSpc>
                <a:spcPts val="9600"/>
              </a:lnSpc>
              <a:spcBef>
                <a:spcPts val="7200"/>
              </a:spcBef>
            </a:pPr>
            <a:r>
              <a:rPr lang="en-US" sz="8000">
                <a:solidFill>
                  <a:srgbClr val="232253"/>
                </a:solidFill>
                <a:latin typeface="Xplor"/>
                <a:ea typeface="Xplor"/>
                <a:cs typeface="Xplor"/>
                <a:sym typeface="Xplor"/>
              </a:rPr>
              <a:t>Did your order match this one?</a:t>
            </a:r>
          </a:p>
        </p:txBody>
      </p:sp>
      <p:sp>
        <p:nvSpPr>
          <p:cNvPr name="Freeform 3" id="3"/>
          <p:cNvSpPr/>
          <p:nvPr/>
        </p:nvSpPr>
        <p:spPr>
          <a:xfrm flipH="false" flipV="false" rot="0">
            <a:off x="3822037" y="457530"/>
            <a:ext cx="14254165" cy="2380168"/>
          </a:xfrm>
          <a:custGeom>
            <a:avLst/>
            <a:gdLst/>
            <a:ahLst/>
            <a:cxnLst/>
            <a:rect r="r" b="b" t="t" l="l"/>
            <a:pathLst>
              <a:path h="2380168" w="14254165">
                <a:moveTo>
                  <a:pt x="0" y="0"/>
                </a:moveTo>
                <a:lnTo>
                  <a:pt x="14254165" y="0"/>
                </a:lnTo>
                <a:lnTo>
                  <a:pt x="14254165" y="2380168"/>
                </a:lnTo>
                <a:lnTo>
                  <a:pt x="0" y="2380168"/>
                </a:lnTo>
                <a:lnTo>
                  <a:pt x="0" y="0"/>
                </a:lnTo>
                <a:close/>
              </a:path>
            </a:pathLst>
          </a:custGeom>
          <a:blipFill>
            <a:blip r:embed="rId2"/>
            <a:stretch>
              <a:fillRect l="0" t="-95599" r="0" b="-184710"/>
            </a:stretch>
          </a:blipFill>
        </p:spPr>
      </p:sp>
      <p:sp>
        <p:nvSpPr>
          <p:cNvPr name="Freeform 4" id="4"/>
          <p:cNvSpPr/>
          <p:nvPr/>
        </p:nvSpPr>
        <p:spPr>
          <a:xfrm flipH="false" flipV="false" rot="0">
            <a:off x="3822037" y="3026491"/>
            <a:ext cx="14254165" cy="2117009"/>
          </a:xfrm>
          <a:custGeom>
            <a:avLst/>
            <a:gdLst/>
            <a:ahLst/>
            <a:cxnLst/>
            <a:rect r="r" b="b" t="t" l="l"/>
            <a:pathLst>
              <a:path h="2117009" w="14254165">
                <a:moveTo>
                  <a:pt x="0" y="0"/>
                </a:moveTo>
                <a:lnTo>
                  <a:pt x="14254165" y="0"/>
                </a:lnTo>
                <a:lnTo>
                  <a:pt x="14254165" y="2117009"/>
                </a:lnTo>
                <a:lnTo>
                  <a:pt x="0" y="2117009"/>
                </a:lnTo>
                <a:lnTo>
                  <a:pt x="0" y="0"/>
                </a:lnTo>
                <a:close/>
              </a:path>
            </a:pathLst>
          </a:custGeom>
          <a:blipFill>
            <a:blip r:embed="rId2"/>
            <a:stretch>
              <a:fillRect l="0" t="-320102" r="0" b="-7482"/>
            </a:stretch>
          </a:blipFill>
        </p:spPr>
      </p:sp>
      <p:sp>
        <p:nvSpPr>
          <p:cNvPr name="TextBox 5" id="5"/>
          <p:cNvSpPr txBox="true"/>
          <p:nvPr/>
        </p:nvSpPr>
        <p:spPr>
          <a:xfrm rot="0">
            <a:off x="3822037" y="6020007"/>
            <a:ext cx="13875425" cy="4079795"/>
          </a:xfrm>
          <a:prstGeom prst="rect">
            <a:avLst/>
          </a:prstGeom>
        </p:spPr>
        <p:txBody>
          <a:bodyPr anchor="t" rtlCol="false" tIns="0" lIns="0" bIns="0" rIns="0">
            <a:spAutoFit/>
          </a:bodyPr>
          <a:lstStyle/>
          <a:p>
            <a:pPr algn="ctr">
              <a:lnSpc>
                <a:spcPts val="4006"/>
              </a:lnSpc>
            </a:pPr>
            <a:r>
              <a:rPr lang="en-US" sz="3338">
                <a:solidFill>
                  <a:srgbClr val="232253"/>
                </a:solidFill>
                <a:latin typeface="Xplor"/>
                <a:ea typeface="Xplor"/>
                <a:cs typeface="Xplor"/>
                <a:sym typeface="Xplor"/>
              </a:rPr>
              <a:t>Discuss</a:t>
            </a:r>
          </a:p>
          <a:p>
            <a:pPr algn="ctr">
              <a:lnSpc>
                <a:spcPts val="4006"/>
              </a:lnSpc>
            </a:pPr>
          </a:p>
          <a:p>
            <a:pPr algn="ctr">
              <a:lnSpc>
                <a:spcPts val="4006"/>
              </a:lnSpc>
              <a:spcBef>
                <a:spcPct val="0"/>
              </a:spcBef>
            </a:pPr>
            <a:r>
              <a:rPr lang="en-US" b="true" sz="3338">
                <a:solidFill>
                  <a:srgbClr val="232253"/>
                </a:solidFill>
                <a:latin typeface="Xplor"/>
                <a:ea typeface="Xplor"/>
                <a:cs typeface="Xplor"/>
                <a:sym typeface="Xplor"/>
              </a:rPr>
              <a:t>What are the differences in living conditions that you noticed?</a:t>
            </a:r>
          </a:p>
          <a:p>
            <a:pPr algn="ctr">
              <a:lnSpc>
                <a:spcPts val="4006"/>
              </a:lnSpc>
              <a:spcBef>
                <a:spcPct val="0"/>
              </a:spcBef>
            </a:pPr>
          </a:p>
          <a:p>
            <a:pPr algn="ctr">
              <a:lnSpc>
                <a:spcPts val="4006"/>
              </a:lnSpc>
              <a:spcBef>
                <a:spcPct val="0"/>
              </a:spcBef>
            </a:pPr>
            <a:r>
              <a:rPr lang="en-US" b="true" sz="3338">
                <a:solidFill>
                  <a:srgbClr val="232253"/>
                </a:solidFill>
                <a:latin typeface="Xplor"/>
                <a:ea typeface="Xplor"/>
                <a:cs typeface="Xplor"/>
                <a:sym typeface="Xplor"/>
              </a:rPr>
              <a:t>How do living conditions differ between the riches and the poorest?</a:t>
            </a:r>
          </a:p>
          <a:p>
            <a:pPr algn="ctr">
              <a:lnSpc>
                <a:spcPts val="4006"/>
              </a:lnSpc>
              <a:spcBef>
                <a:spcPct val="0"/>
              </a:spcBef>
            </a:pPr>
          </a:p>
          <a:p>
            <a:pPr algn="ctr">
              <a:lnSpc>
                <a:spcPts val="4006"/>
              </a:lnSpc>
              <a:spcBef>
                <a:spcPct val="0"/>
              </a:spcBef>
            </a:pPr>
            <a:r>
              <a:rPr lang="en-US" b="true" sz="3338">
                <a:solidFill>
                  <a:srgbClr val="232253"/>
                </a:solidFill>
                <a:latin typeface="Xplor"/>
                <a:ea typeface="Xplor"/>
                <a:cs typeface="Xplor"/>
                <a:sym typeface="Xplor"/>
              </a:rPr>
              <a:t>Are there any small changes in between?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TextBox 2" id="2"/>
          <p:cNvSpPr txBox="true"/>
          <p:nvPr/>
        </p:nvSpPr>
        <p:spPr>
          <a:xfrm rot="0">
            <a:off x="0" y="1009650"/>
            <a:ext cx="4053792" cy="7307211"/>
          </a:xfrm>
          <a:prstGeom prst="rect">
            <a:avLst/>
          </a:prstGeom>
        </p:spPr>
        <p:txBody>
          <a:bodyPr anchor="t" rtlCol="false" tIns="0" lIns="0" bIns="0" rIns="0">
            <a:spAutoFit/>
          </a:bodyPr>
          <a:lstStyle/>
          <a:p>
            <a:pPr algn="ctr">
              <a:lnSpc>
                <a:spcPts val="9600"/>
              </a:lnSpc>
              <a:spcBef>
                <a:spcPts val="7200"/>
              </a:spcBef>
            </a:pPr>
            <a:r>
              <a:rPr lang="en-US" sz="8000">
                <a:solidFill>
                  <a:srgbClr val="232253"/>
                </a:solidFill>
                <a:latin typeface="Xplor"/>
                <a:ea typeface="Xplor"/>
                <a:cs typeface="Xplor"/>
                <a:sym typeface="Xplor"/>
              </a:rPr>
              <a:t>Did your order match this one?</a:t>
            </a:r>
          </a:p>
        </p:txBody>
      </p:sp>
      <p:sp>
        <p:nvSpPr>
          <p:cNvPr name="Freeform 3" id="3"/>
          <p:cNvSpPr/>
          <p:nvPr/>
        </p:nvSpPr>
        <p:spPr>
          <a:xfrm flipH="false" flipV="false" rot="0">
            <a:off x="3857240" y="292928"/>
            <a:ext cx="14254165" cy="2292161"/>
          </a:xfrm>
          <a:custGeom>
            <a:avLst/>
            <a:gdLst/>
            <a:ahLst/>
            <a:cxnLst/>
            <a:rect r="r" b="b" t="t" l="l"/>
            <a:pathLst>
              <a:path h="2292161" w="14254165">
                <a:moveTo>
                  <a:pt x="0" y="0"/>
                </a:moveTo>
                <a:lnTo>
                  <a:pt x="14254165" y="0"/>
                </a:lnTo>
                <a:lnTo>
                  <a:pt x="14254165" y="2292161"/>
                </a:lnTo>
                <a:lnTo>
                  <a:pt x="0" y="2292161"/>
                </a:lnTo>
                <a:lnTo>
                  <a:pt x="0" y="0"/>
                </a:lnTo>
                <a:close/>
              </a:path>
            </a:pathLst>
          </a:custGeom>
          <a:blipFill>
            <a:blip r:embed="rId2"/>
            <a:stretch>
              <a:fillRect l="0" t="-197561" r="0" b="-97350"/>
            </a:stretch>
          </a:blipFill>
        </p:spPr>
      </p:sp>
      <p:sp>
        <p:nvSpPr>
          <p:cNvPr name="Freeform 4" id="4"/>
          <p:cNvSpPr/>
          <p:nvPr/>
        </p:nvSpPr>
        <p:spPr>
          <a:xfrm flipH="false" flipV="false" rot="0">
            <a:off x="3857240" y="2763907"/>
            <a:ext cx="14254165" cy="2117009"/>
          </a:xfrm>
          <a:custGeom>
            <a:avLst/>
            <a:gdLst/>
            <a:ahLst/>
            <a:cxnLst/>
            <a:rect r="r" b="b" t="t" l="l"/>
            <a:pathLst>
              <a:path h="2117009" w="14254165">
                <a:moveTo>
                  <a:pt x="0" y="0"/>
                </a:moveTo>
                <a:lnTo>
                  <a:pt x="14254165" y="0"/>
                </a:lnTo>
                <a:lnTo>
                  <a:pt x="14254165" y="2117009"/>
                </a:lnTo>
                <a:lnTo>
                  <a:pt x="0" y="2117009"/>
                </a:lnTo>
                <a:lnTo>
                  <a:pt x="0" y="0"/>
                </a:lnTo>
                <a:close/>
              </a:path>
            </a:pathLst>
          </a:custGeom>
          <a:blipFill>
            <a:blip r:embed="rId2"/>
            <a:stretch>
              <a:fillRect l="0" t="-320102" r="0" b="-7482"/>
            </a:stretch>
          </a:blipFill>
        </p:spPr>
      </p:sp>
      <p:sp>
        <p:nvSpPr>
          <p:cNvPr name="TextBox 5" id="5"/>
          <p:cNvSpPr txBox="true"/>
          <p:nvPr/>
        </p:nvSpPr>
        <p:spPr>
          <a:xfrm rot="0">
            <a:off x="3822037" y="6020007"/>
            <a:ext cx="13875425" cy="4079795"/>
          </a:xfrm>
          <a:prstGeom prst="rect">
            <a:avLst/>
          </a:prstGeom>
        </p:spPr>
        <p:txBody>
          <a:bodyPr anchor="t" rtlCol="false" tIns="0" lIns="0" bIns="0" rIns="0">
            <a:spAutoFit/>
          </a:bodyPr>
          <a:lstStyle/>
          <a:p>
            <a:pPr algn="ctr">
              <a:lnSpc>
                <a:spcPts val="4006"/>
              </a:lnSpc>
            </a:pPr>
            <a:r>
              <a:rPr lang="en-US" sz="3338">
                <a:solidFill>
                  <a:srgbClr val="232253"/>
                </a:solidFill>
                <a:latin typeface="Xplor"/>
                <a:ea typeface="Xplor"/>
                <a:cs typeface="Xplor"/>
                <a:sym typeface="Xplor"/>
              </a:rPr>
              <a:t>Discuss</a:t>
            </a:r>
          </a:p>
          <a:p>
            <a:pPr algn="ctr">
              <a:lnSpc>
                <a:spcPts val="4006"/>
              </a:lnSpc>
            </a:pPr>
          </a:p>
          <a:p>
            <a:pPr algn="ctr">
              <a:lnSpc>
                <a:spcPts val="4006"/>
              </a:lnSpc>
              <a:spcBef>
                <a:spcPct val="0"/>
              </a:spcBef>
            </a:pPr>
            <a:r>
              <a:rPr lang="en-US" b="true" sz="3338">
                <a:solidFill>
                  <a:srgbClr val="232253"/>
                </a:solidFill>
                <a:latin typeface="Xplor"/>
                <a:ea typeface="Xplor"/>
                <a:cs typeface="Xplor"/>
                <a:sym typeface="Xplor"/>
              </a:rPr>
              <a:t>What are the differences in living conditions that you noticed?</a:t>
            </a:r>
          </a:p>
          <a:p>
            <a:pPr algn="ctr">
              <a:lnSpc>
                <a:spcPts val="4006"/>
              </a:lnSpc>
              <a:spcBef>
                <a:spcPct val="0"/>
              </a:spcBef>
            </a:pPr>
          </a:p>
          <a:p>
            <a:pPr algn="ctr">
              <a:lnSpc>
                <a:spcPts val="4006"/>
              </a:lnSpc>
              <a:spcBef>
                <a:spcPct val="0"/>
              </a:spcBef>
            </a:pPr>
            <a:r>
              <a:rPr lang="en-US" b="true" sz="3338">
                <a:solidFill>
                  <a:srgbClr val="232253"/>
                </a:solidFill>
                <a:latin typeface="Xplor"/>
                <a:ea typeface="Xplor"/>
                <a:cs typeface="Xplor"/>
                <a:sym typeface="Xplor"/>
              </a:rPr>
              <a:t>How do living conditions differ between the riches and the poorest?</a:t>
            </a:r>
          </a:p>
          <a:p>
            <a:pPr algn="ctr">
              <a:lnSpc>
                <a:spcPts val="4006"/>
              </a:lnSpc>
              <a:spcBef>
                <a:spcPct val="0"/>
              </a:spcBef>
            </a:pPr>
          </a:p>
          <a:p>
            <a:pPr algn="ctr">
              <a:lnSpc>
                <a:spcPts val="4006"/>
              </a:lnSpc>
              <a:spcBef>
                <a:spcPct val="0"/>
              </a:spcBef>
            </a:pPr>
            <a:r>
              <a:rPr lang="en-US" b="true" sz="3338">
                <a:solidFill>
                  <a:srgbClr val="232253"/>
                </a:solidFill>
                <a:latin typeface="Xplor"/>
                <a:ea typeface="Xplor"/>
                <a:cs typeface="Xplor"/>
                <a:sym typeface="Xplor"/>
              </a:rPr>
              <a:t>Are there any small changes in between?</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15046712" y="-213568"/>
            <a:ext cx="3501407" cy="4743286"/>
          </a:xfrm>
          <a:custGeom>
            <a:avLst/>
            <a:gdLst/>
            <a:ahLst/>
            <a:cxnLst/>
            <a:rect r="r" b="b" t="t" l="l"/>
            <a:pathLst>
              <a:path h="4743286" w="3501407">
                <a:moveTo>
                  <a:pt x="0" y="0"/>
                </a:moveTo>
                <a:lnTo>
                  <a:pt x="3501408" y="0"/>
                </a:lnTo>
                <a:lnTo>
                  <a:pt x="3501408" y="4743286"/>
                </a:lnTo>
                <a:lnTo>
                  <a:pt x="0" y="47432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325521" y="5892366"/>
            <a:ext cx="5471895" cy="5133632"/>
          </a:xfrm>
          <a:custGeom>
            <a:avLst/>
            <a:gdLst/>
            <a:ahLst/>
            <a:cxnLst/>
            <a:rect r="r" b="b" t="t" l="l"/>
            <a:pathLst>
              <a:path h="5133632" w="5471895">
                <a:moveTo>
                  <a:pt x="0" y="0"/>
                </a:moveTo>
                <a:lnTo>
                  <a:pt x="5471895" y="0"/>
                </a:lnTo>
                <a:lnTo>
                  <a:pt x="5471895" y="5133633"/>
                </a:lnTo>
                <a:lnTo>
                  <a:pt x="0" y="513363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325521" y="4529718"/>
            <a:ext cx="825843" cy="881969"/>
          </a:xfrm>
          <a:custGeom>
            <a:avLst/>
            <a:gdLst/>
            <a:ahLst/>
            <a:cxnLst/>
            <a:rect r="r" b="b" t="t" l="l"/>
            <a:pathLst>
              <a:path h="881969" w="825843">
                <a:moveTo>
                  <a:pt x="0" y="0"/>
                </a:moveTo>
                <a:lnTo>
                  <a:pt x="825843" y="0"/>
                </a:lnTo>
                <a:lnTo>
                  <a:pt x="825843" y="881968"/>
                </a:lnTo>
                <a:lnTo>
                  <a:pt x="0" y="8819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5279540" y="3500194"/>
            <a:ext cx="780092" cy="761654"/>
          </a:xfrm>
          <a:custGeom>
            <a:avLst/>
            <a:gdLst/>
            <a:ahLst/>
            <a:cxnLst/>
            <a:rect r="r" b="b" t="t" l="l"/>
            <a:pathLst>
              <a:path h="761654" w="780092">
                <a:moveTo>
                  <a:pt x="0" y="0"/>
                </a:moveTo>
                <a:lnTo>
                  <a:pt x="780092" y="0"/>
                </a:lnTo>
                <a:lnTo>
                  <a:pt x="780092" y="761653"/>
                </a:lnTo>
                <a:lnTo>
                  <a:pt x="0" y="76165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4287083" y="919924"/>
            <a:ext cx="9713833" cy="2110597"/>
          </a:xfrm>
          <a:custGeom>
            <a:avLst/>
            <a:gdLst/>
            <a:ahLst/>
            <a:cxnLst/>
            <a:rect r="r" b="b" t="t" l="l"/>
            <a:pathLst>
              <a:path h="2110597" w="9713833">
                <a:moveTo>
                  <a:pt x="0" y="0"/>
                </a:moveTo>
                <a:lnTo>
                  <a:pt x="9713834" y="0"/>
                </a:lnTo>
                <a:lnTo>
                  <a:pt x="9713834" y="2110597"/>
                </a:lnTo>
                <a:lnTo>
                  <a:pt x="0" y="2110597"/>
                </a:lnTo>
                <a:lnTo>
                  <a:pt x="0" y="0"/>
                </a:lnTo>
                <a:close/>
              </a:path>
            </a:pathLst>
          </a:custGeom>
          <a:blipFill>
            <a:blip r:embed="rId10"/>
            <a:stretch>
              <a:fillRect l="0" t="0" r="0" b="0"/>
            </a:stretch>
          </a:blipFill>
        </p:spPr>
      </p:sp>
      <p:grpSp>
        <p:nvGrpSpPr>
          <p:cNvPr name="Group 7" id="7"/>
          <p:cNvGrpSpPr/>
          <p:nvPr/>
        </p:nvGrpSpPr>
        <p:grpSpPr>
          <a:xfrm rot="0">
            <a:off x="1028700" y="3654501"/>
            <a:ext cx="9383581" cy="3262257"/>
            <a:chOff x="0" y="0"/>
            <a:chExt cx="12511442" cy="4349676"/>
          </a:xfrm>
        </p:grpSpPr>
        <p:sp>
          <p:nvSpPr>
            <p:cNvPr name="TextBox 8" id="8"/>
            <p:cNvSpPr txBox="true"/>
            <p:nvPr/>
          </p:nvSpPr>
          <p:spPr>
            <a:xfrm rot="0">
              <a:off x="0" y="-19050"/>
              <a:ext cx="12511442" cy="3258233"/>
            </a:xfrm>
            <a:prstGeom prst="rect">
              <a:avLst/>
            </a:prstGeom>
          </p:spPr>
          <p:txBody>
            <a:bodyPr anchor="t" rtlCol="false" tIns="0" lIns="0" bIns="0" rIns="0">
              <a:spAutoFit/>
            </a:bodyPr>
            <a:lstStyle/>
            <a:p>
              <a:pPr algn="l" marL="0" indent="0" lvl="0">
                <a:lnSpc>
                  <a:spcPts val="9600"/>
                </a:lnSpc>
                <a:spcBef>
                  <a:spcPts val="7200"/>
                </a:spcBef>
              </a:pPr>
              <a:r>
                <a:rPr lang="en-US" sz="8000">
                  <a:solidFill>
                    <a:srgbClr val="232253"/>
                  </a:solidFill>
                  <a:latin typeface="Xplor"/>
                  <a:ea typeface="Xplor"/>
                  <a:cs typeface="Xplor"/>
                  <a:sym typeface="Xplor"/>
                </a:rPr>
                <a:t>Class 2: Your second task</a:t>
              </a:r>
            </a:p>
          </p:txBody>
        </p:sp>
        <p:sp>
          <p:nvSpPr>
            <p:cNvPr name="TextBox 9" id="9"/>
            <p:cNvSpPr txBox="true"/>
            <p:nvPr/>
          </p:nvSpPr>
          <p:spPr>
            <a:xfrm rot="0">
              <a:off x="0" y="3795222"/>
              <a:ext cx="11896137" cy="554455"/>
            </a:xfrm>
            <a:prstGeom prst="rect">
              <a:avLst/>
            </a:prstGeom>
          </p:spPr>
          <p:txBody>
            <a:bodyPr anchor="t" rtlCol="false" tIns="0" lIns="0" bIns="0" rIns="0">
              <a:spAutoFit/>
            </a:bodyPr>
            <a:lstStyle/>
            <a:p>
              <a:pPr algn="l" marL="0" indent="0" lvl="0">
                <a:lnSpc>
                  <a:spcPts val="3360"/>
                </a:lnSpc>
                <a:spcBef>
                  <a:spcPts val="2520"/>
                </a:spcBef>
              </a:pPr>
              <a:r>
                <a:rPr lang="en-US" b="true" sz="2800" spc="86">
                  <a:solidFill>
                    <a:srgbClr val="4272B6"/>
                  </a:solidFill>
                  <a:latin typeface="Nunito Bold"/>
                  <a:ea typeface="Nunito Bold"/>
                  <a:cs typeface="Nunito Bold"/>
                  <a:sym typeface="Nunito Bold"/>
                </a:rPr>
                <a:t>Dive deeper into inequality</a:t>
              </a: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7266269" y="0"/>
            <a:ext cx="2268514" cy="2289326"/>
          </a:xfrm>
          <a:custGeom>
            <a:avLst/>
            <a:gdLst/>
            <a:ahLst/>
            <a:cxnLst/>
            <a:rect r="r" b="b" t="t" l="l"/>
            <a:pathLst>
              <a:path h="2289326" w="2268514">
                <a:moveTo>
                  <a:pt x="0" y="0"/>
                </a:moveTo>
                <a:lnTo>
                  <a:pt x="2268514" y="0"/>
                </a:lnTo>
                <a:lnTo>
                  <a:pt x="2268514" y="2289326"/>
                </a:lnTo>
                <a:lnTo>
                  <a:pt x="0" y="228932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224271" y="3799855"/>
            <a:ext cx="1652616" cy="1764930"/>
          </a:xfrm>
          <a:custGeom>
            <a:avLst/>
            <a:gdLst/>
            <a:ahLst/>
            <a:cxnLst/>
            <a:rect r="r" b="b" t="t" l="l"/>
            <a:pathLst>
              <a:path h="1764930" w="1652616">
                <a:moveTo>
                  <a:pt x="0" y="0"/>
                </a:moveTo>
                <a:lnTo>
                  <a:pt x="1652616" y="0"/>
                </a:lnTo>
                <a:lnTo>
                  <a:pt x="1652616" y="1764929"/>
                </a:lnTo>
                <a:lnTo>
                  <a:pt x="0" y="17649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6645115" y="7062520"/>
            <a:ext cx="1640821" cy="2585821"/>
          </a:xfrm>
          <a:custGeom>
            <a:avLst/>
            <a:gdLst/>
            <a:ahLst/>
            <a:cxnLst/>
            <a:rect r="r" b="b" t="t" l="l"/>
            <a:pathLst>
              <a:path h="2585821" w="1640821">
                <a:moveTo>
                  <a:pt x="0" y="0"/>
                </a:moveTo>
                <a:lnTo>
                  <a:pt x="1640821" y="0"/>
                </a:lnTo>
                <a:lnTo>
                  <a:pt x="1640821" y="2585822"/>
                </a:lnTo>
                <a:lnTo>
                  <a:pt x="0" y="258582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9144000" y="5186522"/>
            <a:ext cx="8732887" cy="4829064"/>
          </a:xfrm>
          <a:custGeom>
            <a:avLst/>
            <a:gdLst/>
            <a:ahLst/>
            <a:cxnLst/>
            <a:rect r="r" b="b" t="t" l="l"/>
            <a:pathLst>
              <a:path h="4829064" w="8732887">
                <a:moveTo>
                  <a:pt x="0" y="0"/>
                </a:moveTo>
                <a:lnTo>
                  <a:pt x="8732887" y="0"/>
                </a:lnTo>
                <a:lnTo>
                  <a:pt x="8732887" y="4829064"/>
                </a:lnTo>
                <a:lnTo>
                  <a:pt x="0" y="4829064"/>
                </a:lnTo>
                <a:lnTo>
                  <a:pt x="0" y="0"/>
                </a:lnTo>
                <a:close/>
              </a:path>
            </a:pathLst>
          </a:custGeom>
          <a:blipFill>
            <a:blip r:embed="rId8"/>
            <a:stretch>
              <a:fillRect l="0" t="0" r="0" b="0"/>
            </a:stretch>
          </a:blipFill>
        </p:spPr>
      </p:sp>
      <p:sp>
        <p:nvSpPr>
          <p:cNvPr name="Freeform 6" id="6"/>
          <p:cNvSpPr/>
          <p:nvPr/>
        </p:nvSpPr>
        <p:spPr>
          <a:xfrm flipH="false" flipV="false" rot="2502960">
            <a:off x="6234842" y="1087568"/>
            <a:ext cx="4331368" cy="4114800"/>
          </a:xfrm>
          <a:custGeom>
            <a:avLst/>
            <a:gdLst/>
            <a:ahLst/>
            <a:cxnLst/>
            <a:rect r="r" b="b" t="t" l="l"/>
            <a:pathLst>
              <a:path h="4114800" w="4331368">
                <a:moveTo>
                  <a:pt x="0" y="0"/>
                </a:moveTo>
                <a:lnTo>
                  <a:pt x="4331368" y="0"/>
                </a:lnTo>
                <a:lnTo>
                  <a:pt x="4331368"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7" id="7"/>
          <p:cNvGrpSpPr/>
          <p:nvPr/>
        </p:nvGrpSpPr>
        <p:grpSpPr>
          <a:xfrm rot="0">
            <a:off x="498616" y="-145276"/>
            <a:ext cx="7901910" cy="9186486"/>
            <a:chOff x="0" y="0"/>
            <a:chExt cx="10535879" cy="12248648"/>
          </a:xfrm>
        </p:grpSpPr>
        <p:sp>
          <p:nvSpPr>
            <p:cNvPr name="TextBox 8" id="8"/>
            <p:cNvSpPr txBox="true"/>
            <p:nvPr/>
          </p:nvSpPr>
          <p:spPr>
            <a:xfrm rot="0">
              <a:off x="0" y="0"/>
              <a:ext cx="10535879" cy="1952414"/>
            </a:xfrm>
            <a:prstGeom prst="rect">
              <a:avLst/>
            </a:prstGeom>
          </p:spPr>
          <p:txBody>
            <a:bodyPr anchor="t" rtlCol="false" tIns="0" lIns="0" bIns="0" rIns="0">
              <a:spAutoFit/>
            </a:bodyPr>
            <a:lstStyle/>
            <a:p>
              <a:pPr algn="l">
                <a:lnSpc>
                  <a:spcPts val="11572"/>
                </a:lnSpc>
                <a:spcBef>
                  <a:spcPts val="8679"/>
                </a:spcBef>
              </a:pPr>
              <a:r>
                <a:rPr lang="en-US" sz="9643">
                  <a:solidFill>
                    <a:srgbClr val="232253"/>
                  </a:solidFill>
                  <a:latin typeface="Xplor"/>
                  <a:ea typeface="Xplor"/>
                  <a:cs typeface="Xplor"/>
                  <a:sym typeface="Xplor"/>
                </a:rPr>
                <a:t>Watch...</a:t>
              </a:r>
            </a:p>
          </p:txBody>
        </p:sp>
        <p:sp>
          <p:nvSpPr>
            <p:cNvPr name="TextBox 9" id="9"/>
            <p:cNvSpPr txBox="true"/>
            <p:nvPr/>
          </p:nvSpPr>
          <p:spPr>
            <a:xfrm rot="0">
              <a:off x="0" y="2444814"/>
              <a:ext cx="9227891" cy="1336788"/>
            </a:xfrm>
            <a:prstGeom prst="rect">
              <a:avLst/>
            </a:prstGeom>
          </p:spPr>
          <p:txBody>
            <a:bodyPr anchor="t" rtlCol="false" tIns="0" lIns="0" bIns="0" rIns="0">
              <a:spAutoFit/>
            </a:bodyPr>
            <a:lstStyle/>
            <a:p>
              <a:pPr algn="l">
                <a:lnSpc>
                  <a:spcPts val="4050"/>
                </a:lnSpc>
                <a:spcBef>
                  <a:spcPts val="3037"/>
                </a:spcBef>
              </a:pPr>
              <a:r>
                <a:rPr lang="en-US" b="true" sz="3375" spc="104">
                  <a:solidFill>
                    <a:srgbClr val="4272B6"/>
                  </a:solidFill>
                  <a:latin typeface="Nunito Bold"/>
                  <a:ea typeface="Nunito Bold"/>
                  <a:cs typeface="Nunito Bold"/>
                  <a:sym typeface="Nunito Bold"/>
                </a:rPr>
                <a:t>This video is going to explain the website you’ll be visiting </a:t>
              </a:r>
            </a:p>
          </p:txBody>
        </p:sp>
        <p:sp>
          <p:nvSpPr>
            <p:cNvPr name="TextBox 10" id="10"/>
            <p:cNvSpPr txBox="true"/>
            <p:nvPr/>
          </p:nvSpPr>
          <p:spPr>
            <a:xfrm rot="0">
              <a:off x="0" y="4348245"/>
              <a:ext cx="8259292" cy="7900403"/>
            </a:xfrm>
            <a:prstGeom prst="rect">
              <a:avLst/>
            </a:prstGeom>
          </p:spPr>
          <p:txBody>
            <a:bodyPr anchor="t" rtlCol="false" tIns="0" lIns="0" bIns="0" rIns="0">
              <a:spAutoFit/>
            </a:bodyPr>
            <a:lstStyle/>
            <a:p>
              <a:pPr algn="l">
                <a:lnSpc>
                  <a:spcPts val="4219"/>
                </a:lnSpc>
                <a:spcBef>
                  <a:spcPts val="3164"/>
                </a:spcBef>
              </a:pPr>
              <a:r>
                <a:rPr lang="en-US" sz="3013">
                  <a:solidFill>
                    <a:srgbClr val="494747"/>
                  </a:solidFill>
                  <a:latin typeface="Nunito Light"/>
                  <a:ea typeface="Nunito Light"/>
                  <a:cs typeface="Nunito Light"/>
                  <a:sym typeface="Nunito Light"/>
                </a:rPr>
                <a:t>Don’t worry if you don’t catch everything in this video.  What you should take away is:</a:t>
              </a:r>
            </a:p>
            <a:p>
              <a:pPr algn="l">
                <a:lnSpc>
                  <a:spcPts val="4219"/>
                </a:lnSpc>
                <a:spcBef>
                  <a:spcPts val="3164"/>
                </a:spcBef>
              </a:pPr>
              <a:r>
                <a:rPr lang="en-US" sz="3013">
                  <a:solidFill>
                    <a:srgbClr val="494747"/>
                  </a:solidFill>
                  <a:latin typeface="Nunito Light"/>
                  <a:ea typeface="Nunito Light"/>
                  <a:cs typeface="Nunito Light"/>
                  <a:sym typeface="Nunito Light"/>
                </a:rPr>
                <a:t>(1) how to use the website - buttons and tabs to use</a:t>
              </a:r>
            </a:p>
            <a:p>
              <a:pPr algn="l">
                <a:lnSpc>
                  <a:spcPts val="4219"/>
                </a:lnSpc>
                <a:spcBef>
                  <a:spcPts val="3164"/>
                </a:spcBef>
              </a:pPr>
              <a:r>
                <a:rPr lang="en-US" sz="3013">
                  <a:solidFill>
                    <a:srgbClr val="494747"/>
                  </a:solidFill>
                  <a:latin typeface="Nunito Light"/>
                  <a:ea typeface="Nunito Light"/>
                  <a:cs typeface="Nunito Light"/>
                  <a:sym typeface="Nunito Light"/>
                </a:rPr>
                <a:t>(2) what the website is trying to show you</a:t>
              </a:r>
            </a:p>
            <a:p>
              <a:pPr algn="l">
                <a:lnSpc>
                  <a:spcPts val="4219"/>
                </a:lnSpc>
                <a:spcBef>
                  <a:spcPts val="3164"/>
                </a:spcBef>
              </a:pPr>
              <a:r>
                <a:rPr lang="en-US" sz="3013">
                  <a:solidFill>
                    <a:srgbClr val="494747"/>
                  </a:solidFill>
                  <a:latin typeface="Nunito Light"/>
                  <a:ea typeface="Nunito Light"/>
                  <a:cs typeface="Nunito Light"/>
                  <a:sym typeface="Nunito Light"/>
                </a:rPr>
                <a:t>(3) why they use pictures to show you differences around the world</a:t>
              </a:r>
            </a:p>
          </p:txBody>
        </p:sp>
      </p:grpSp>
      <p:sp>
        <p:nvSpPr>
          <p:cNvPr name="AutoShape 11" id="11"/>
          <p:cNvSpPr/>
          <p:nvPr/>
        </p:nvSpPr>
        <p:spPr>
          <a:xfrm>
            <a:off x="8595535" y="5423972"/>
            <a:ext cx="1096929" cy="281625"/>
          </a:xfrm>
          <a:prstGeom prst="line">
            <a:avLst/>
          </a:prstGeom>
          <a:ln cap="flat" w="38100">
            <a:solidFill>
              <a:srgbClr val="000000"/>
            </a:solidFill>
            <a:prstDash val="solid"/>
            <a:headEnd type="none" len="sm" w="sm"/>
            <a:tailEnd type="triangle" len="med" w="lg"/>
          </a:ln>
        </p:spPr>
      </p:sp>
      <p:sp>
        <p:nvSpPr>
          <p:cNvPr name="AutoShape 12" id="12"/>
          <p:cNvSpPr/>
          <p:nvPr/>
        </p:nvSpPr>
        <p:spPr>
          <a:xfrm>
            <a:off x="9539520" y="5423972"/>
            <a:ext cx="1096929" cy="281625"/>
          </a:xfrm>
          <a:prstGeom prst="line">
            <a:avLst/>
          </a:prstGeom>
          <a:ln cap="flat" w="38100">
            <a:solidFill>
              <a:srgbClr val="000000"/>
            </a:solidFill>
            <a:prstDash val="solid"/>
            <a:headEnd type="none" len="sm" w="sm"/>
            <a:tailEnd type="triangle" len="med" w="lg"/>
          </a:ln>
        </p:spPr>
      </p:sp>
      <p:sp>
        <p:nvSpPr>
          <p:cNvPr name="AutoShape 13" id="13"/>
          <p:cNvSpPr/>
          <p:nvPr/>
        </p:nvSpPr>
        <p:spPr>
          <a:xfrm>
            <a:off x="16502114" y="5583236"/>
            <a:ext cx="1096929" cy="281625"/>
          </a:xfrm>
          <a:prstGeom prst="line">
            <a:avLst/>
          </a:prstGeom>
          <a:ln cap="flat" w="38100">
            <a:solidFill>
              <a:srgbClr val="000000"/>
            </a:solidFill>
            <a:prstDash val="solid"/>
            <a:headEnd type="none" len="sm" w="sm"/>
            <a:tailEnd type="triangle" len="med" w="lg"/>
          </a:ln>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15170452" y="1028700"/>
            <a:ext cx="2088848" cy="2288578"/>
          </a:xfrm>
          <a:custGeom>
            <a:avLst/>
            <a:gdLst/>
            <a:ahLst/>
            <a:cxnLst/>
            <a:rect r="r" b="b" t="t" l="l"/>
            <a:pathLst>
              <a:path h="2288578" w="2088848">
                <a:moveTo>
                  <a:pt x="0" y="0"/>
                </a:moveTo>
                <a:lnTo>
                  <a:pt x="2088848" y="0"/>
                </a:lnTo>
                <a:lnTo>
                  <a:pt x="2088848" y="2288578"/>
                </a:lnTo>
                <a:lnTo>
                  <a:pt x="0" y="228857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686663" y="7331264"/>
            <a:ext cx="1200871" cy="1618821"/>
          </a:xfrm>
          <a:custGeom>
            <a:avLst/>
            <a:gdLst/>
            <a:ahLst/>
            <a:cxnLst/>
            <a:rect r="r" b="b" t="t" l="l"/>
            <a:pathLst>
              <a:path h="1618821" w="1200871">
                <a:moveTo>
                  <a:pt x="0" y="0"/>
                </a:moveTo>
                <a:lnTo>
                  <a:pt x="1200871" y="0"/>
                </a:lnTo>
                <a:lnTo>
                  <a:pt x="1200871" y="1618821"/>
                </a:lnTo>
                <a:lnTo>
                  <a:pt x="0" y="161882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887642" y="3317278"/>
            <a:ext cx="12925088" cy="5710885"/>
          </a:xfrm>
          <a:custGeom>
            <a:avLst/>
            <a:gdLst/>
            <a:ahLst/>
            <a:cxnLst/>
            <a:rect r="r" b="b" t="t" l="l"/>
            <a:pathLst>
              <a:path h="5710885" w="12925088">
                <a:moveTo>
                  <a:pt x="0" y="0"/>
                </a:moveTo>
                <a:lnTo>
                  <a:pt x="12925088" y="0"/>
                </a:lnTo>
                <a:lnTo>
                  <a:pt x="12925088" y="5710885"/>
                </a:lnTo>
                <a:lnTo>
                  <a:pt x="0" y="5710885"/>
                </a:lnTo>
                <a:lnTo>
                  <a:pt x="0" y="0"/>
                </a:lnTo>
                <a:close/>
              </a:path>
            </a:pathLst>
          </a:custGeom>
          <a:blipFill>
            <a:blip r:embed="rId6"/>
            <a:stretch>
              <a:fillRect l="0" t="0" r="0" b="0"/>
            </a:stretch>
          </a:blipFill>
        </p:spPr>
      </p:sp>
      <p:sp>
        <p:nvSpPr>
          <p:cNvPr name="Freeform 5" id="5"/>
          <p:cNvSpPr/>
          <p:nvPr/>
        </p:nvSpPr>
        <p:spPr>
          <a:xfrm flipH="false" flipV="false" rot="0">
            <a:off x="7956446" y="7121075"/>
            <a:ext cx="1950015" cy="1382073"/>
          </a:xfrm>
          <a:custGeom>
            <a:avLst/>
            <a:gdLst/>
            <a:ahLst/>
            <a:cxnLst/>
            <a:rect r="r" b="b" t="t" l="l"/>
            <a:pathLst>
              <a:path h="1382073" w="1950015">
                <a:moveTo>
                  <a:pt x="0" y="0"/>
                </a:moveTo>
                <a:lnTo>
                  <a:pt x="1950015" y="0"/>
                </a:lnTo>
                <a:lnTo>
                  <a:pt x="1950015" y="1382073"/>
                </a:lnTo>
                <a:lnTo>
                  <a:pt x="0" y="138207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7015082">
            <a:off x="5305604" y="3949359"/>
            <a:ext cx="3400708" cy="3230672"/>
          </a:xfrm>
          <a:custGeom>
            <a:avLst/>
            <a:gdLst/>
            <a:ahLst/>
            <a:cxnLst/>
            <a:rect r="r" b="b" t="t" l="l"/>
            <a:pathLst>
              <a:path h="3230672" w="3400708">
                <a:moveTo>
                  <a:pt x="0" y="0"/>
                </a:moveTo>
                <a:lnTo>
                  <a:pt x="3400707" y="0"/>
                </a:lnTo>
                <a:lnTo>
                  <a:pt x="3400707" y="3230672"/>
                </a:lnTo>
                <a:lnTo>
                  <a:pt x="0" y="323067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7" id="7"/>
          <p:cNvSpPr txBox="true"/>
          <p:nvPr/>
        </p:nvSpPr>
        <p:spPr>
          <a:xfrm rot="0">
            <a:off x="676423" y="423590"/>
            <a:ext cx="7171296" cy="1233744"/>
          </a:xfrm>
          <a:prstGeom prst="rect">
            <a:avLst/>
          </a:prstGeom>
        </p:spPr>
        <p:txBody>
          <a:bodyPr anchor="t" rtlCol="false" tIns="0" lIns="0" bIns="0" rIns="0">
            <a:spAutoFit/>
          </a:bodyPr>
          <a:lstStyle/>
          <a:p>
            <a:pPr algn="l">
              <a:lnSpc>
                <a:spcPts val="9600"/>
              </a:lnSpc>
              <a:spcBef>
                <a:spcPts val="7200"/>
              </a:spcBef>
            </a:pPr>
            <a:r>
              <a:rPr lang="en-US" sz="8000">
                <a:solidFill>
                  <a:srgbClr val="232253"/>
                </a:solidFill>
                <a:latin typeface="Xplor"/>
                <a:ea typeface="Xplor"/>
                <a:cs typeface="Xplor"/>
                <a:sym typeface="Xplor"/>
              </a:rPr>
              <a:t>The Website</a:t>
            </a:r>
          </a:p>
        </p:txBody>
      </p:sp>
      <p:sp>
        <p:nvSpPr>
          <p:cNvPr name="TextBox 8" id="8"/>
          <p:cNvSpPr txBox="true"/>
          <p:nvPr/>
        </p:nvSpPr>
        <p:spPr>
          <a:xfrm rot="0">
            <a:off x="676423" y="2017085"/>
            <a:ext cx="12272268" cy="1151656"/>
          </a:xfrm>
          <a:prstGeom prst="rect">
            <a:avLst/>
          </a:prstGeom>
        </p:spPr>
        <p:txBody>
          <a:bodyPr anchor="t" rtlCol="false" tIns="0" lIns="0" bIns="0" rIns="0">
            <a:spAutoFit/>
          </a:bodyPr>
          <a:lstStyle/>
          <a:p>
            <a:pPr algn="l">
              <a:lnSpc>
                <a:spcPts val="3359"/>
              </a:lnSpc>
              <a:spcBef>
                <a:spcPts val="2519"/>
              </a:spcBef>
            </a:pPr>
            <a:r>
              <a:rPr lang="en-US" b="true" sz="2799" spc="86">
                <a:solidFill>
                  <a:srgbClr val="4272B6"/>
                </a:solidFill>
                <a:latin typeface="Nunito Bold"/>
                <a:ea typeface="Nunito Bold"/>
                <a:cs typeface="Nunito Bold"/>
                <a:sym typeface="Nunito Bold"/>
              </a:rPr>
              <a:t>Let’s look at the most important things on the website...</a:t>
            </a:r>
          </a:p>
          <a:p>
            <a:pPr algn="l">
              <a:lnSpc>
                <a:spcPts val="3360"/>
              </a:lnSpc>
              <a:spcBef>
                <a:spcPts val="2520"/>
              </a:spcBef>
            </a:pPr>
            <a:r>
              <a:rPr lang="en-US" b="true" sz="2800" spc="86">
                <a:solidFill>
                  <a:srgbClr val="4272B6"/>
                </a:solidFill>
                <a:latin typeface="Nunito Bold"/>
                <a:ea typeface="Nunito Bold"/>
                <a:cs typeface="Nunito Bold"/>
                <a:sym typeface="Nunito Bold"/>
              </a:rPr>
              <a:t>When you open it, take the quick tour</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15170452" y="1028700"/>
            <a:ext cx="2088848" cy="2288578"/>
          </a:xfrm>
          <a:custGeom>
            <a:avLst/>
            <a:gdLst/>
            <a:ahLst/>
            <a:cxnLst/>
            <a:rect r="r" b="b" t="t" l="l"/>
            <a:pathLst>
              <a:path h="2288578" w="2088848">
                <a:moveTo>
                  <a:pt x="0" y="0"/>
                </a:moveTo>
                <a:lnTo>
                  <a:pt x="2088848" y="0"/>
                </a:lnTo>
                <a:lnTo>
                  <a:pt x="2088848" y="2288578"/>
                </a:lnTo>
                <a:lnTo>
                  <a:pt x="0" y="228857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686663" y="7331264"/>
            <a:ext cx="1200871" cy="1618821"/>
          </a:xfrm>
          <a:custGeom>
            <a:avLst/>
            <a:gdLst/>
            <a:ahLst/>
            <a:cxnLst/>
            <a:rect r="r" b="b" t="t" l="l"/>
            <a:pathLst>
              <a:path h="1618821" w="1200871">
                <a:moveTo>
                  <a:pt x="0" y="0"/>
                </a:moveTo>
                <a:lnTo>
                  <a:pt x="1200871" y="0"/>
                </a:lnTo>
                <a:lnTo>
                  <a:pt x="1200871" y="1618821"/>
                </a:lnTo>
                <a:lnTo>
                  <a:pt x="0" y="161882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9913599" y="7136547"/>
            <a:ext cx="1233205" cy="1813537"/>
          </a:xfrm>
          <a:custGeom>
            <a:avLst/>
            <a:gdLst/>
            <a:ahLst/>
            <a:cxnLst/>
            <a:rect r="r" b="b" t="t" l="l"/>
            <a:pathLst>
              <a:path h="1813537" w="1233205">
                <a:moveTo>
                  <a:pt x="0" y="0"/>
                </a:moveTo>
                <a:lnTo>
                  <a:pt x="1233205" y="0"/>
                </a:lnTo>
                <a:lnTo>
                  <a:pt x="1233205" y="1813538"/>
                </a:lnTo>
                <a:lnTo>
                  <a:pt x="0" y="18135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881128" y="3317278"/>
            <a:ext cx="7126521" cy="6879533"/>
          </a:xfrm>
          <a:custGeom>
            <a:avLst/>
            <a:gdLst/>
            <a:ahLst/>
            <a:cxnLst/>
            <a:rect r="r" b="b" t="t" l="l"/>
            <a:pathLst>
              <a:path h="6879533" w="7126521">
                <a:moveTo>
                  <a:pt x="0" y="0"/>
                </a:moveTo>
                <a:lnTo>
                  <a:pt x="7126521" y="0"/>
                </a:lnTo>
                <a:lnTo>
                  <a:pt x="7126521" y="6879533"/>
                </a:lnTo>
                <a:lnTo>
                  <a:pt x="0" y="6879533"/>
                </a:lnTo>
                <a:lnTo>
                  <a:pt x="0" y="0"/>
                </a:lnTo>
                <a:close/>
              </a:path>
            </a:pathLst>
          </a:custGeom>
          <a:blipFill>
            <a:blip r:embed="rId8"/>
            <a:stretch>
              <a:fillRect l="0" t="0" r="0" b="0"/>
            </a:stretch>
          </a:blipFill>
        </p:spPr>
      </p:sp>
      <p:sp>
        <p:nvSpPr>
          <p:cNvPr name="Freeform 6" id="6"/>
          <p:cNvSpPr/>
          <p:nvPr/>
        </p:nvSpPr>
        <p:spPr>
          <a:xfrm flipH="false" flipV="false" rot="0">
            <a:off x="8239717" y="1463212"/>
            <a:ext cx="9019583" cy="6867734"/>
          </a:xfrm>
          <a:custGeom>
            <a:avLst/>
            <a:gdLst/>
            <a:ahLst/>
            <a:cxnLst/>
            <a:rect r="r" b="b" t="t" l="l"/>
            <a:pathLst>
              <a:path h="6867734" w="9019583">
                <a:moveTo>
                  <a:pt x="0" y="0"/>
                </a:moveTo>
                <a:lnTo>
                  <a:pt x="9019583" y="0"/>
                </a:lnTo>
                <a:lnTo>
                  <a:pt x="9019583" y="6867733"/>
                </a:lnTo>
                <a:lnTo>
                  <a:pt x="0" y="6867733"/>
                </a:lnTo>
                <a:lnTo>
                  <a:pt x="0" y="0"/>
                </a:lnTo>
                <a:close/>
              </a:path>
            </a:pathLst>
          </a:custGeom>
          <a:blipFill>
            <a:blip r:embed="rId9"/>
            <a:stretch>
              <a:fillRect l="0" t="0" r="0" b="0"/>
            </a:stretch>
          </a:blipFill>
        </p:spPr>
      </p:sp>
      <p:sp>
        <p:nvSpPr>
          <p:cNvPr name="Freeform 7" id="7"/>
          <p:cNvSpPr/>
          <p:nvPr/>
        </p:nvSpPr>
        <p:spPr>
          <a:xfrm flipH="false" flipV="false" rot="0">
            <a:off x="3250908" y="4098455"/>
            <a:ext cx="1126806" cy="798624"/>
          </a:xfrm>
          <a:custGeom>
            <a:avLst/>
            <a:gdLst/>
            <a:ahLst/>
            <a:cxnLst/>
            <a:rect r="r" b="b" t="t" l="l"/>
            <a:pathLst>
              <a:path h="798624" w="1126806">
                <a:moveTo>
                  <a:pt x="0" y="0"/>
                </a:moveTo>
                <a:lnTo>
                  <a:pt x="1126806" y="0"/>
                </a:lnTo>
                <a:lnTo>
                  <a:pt x="1126806" y="798623"/>
                </a:lnTo>
                <a:lnTo>
                  <a:pt x="0" y="79862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028700" y="3159559"/>
            <a:ext cx="1126806" cy="798624"/>
          </a:xfrm>
          <a:custGeom>
            <a:avLst/>
            <a:gdLst/>
            <a:ahLst/>
            <a:cxnLst/>
            <a:rect r="r" b="b" t="t" l="l"/>
            <a:pathLst>
              <a:path h="798624" w="1126806">
                <a:moveTo>
                  <a:pt x="0" y="0"/>
                </a:moveTo>
                <a:lnTo>
                  <a:pt x="1126806" y="0"/>
                </a:lnTo>
                <a:lnTo>
                  <a:pt x="1126806" y="798624"/>
                </a:lnTo>
                <a:lnTo>
                  <a:pt x="0" y="7986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8239717" y="1258021"/>
            <a:ext cx="1126806" cy="798624"/>
          </a:xfrm>
          <a:custGeom>
            <a:avLst/>
            <a:gdLst/>
            <a:ahLst/>
            <a:cxnLst/>
            <a:rect r="r" b="b" t="t" l="l"/>
            <a:pathLst>
              <a:path h="798624" w="1126806">
                <a:moveTo>
                  <a:pt x="0" y="0"/>
                </a:moveTo>
                <a:lnTo>
                  <a:pt x="1126806" y="0"/>
                </a:lnTo>
                <a:lnTo>
                  <a:pt x="1126806" y="798624"/>
                </a:lnTo>
                <a:lnTo>
                  <a:pt x="0" y="7986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6400611" y="3699143"/>
            <a:ext cx="1126806" cy="798624"/>
          </a:xfrm>
          <a:custGeom>
            <a:avLst/>
            <a:gdLst/>
            <a:ahLst/>
            <a:cxnLst/>
            <a:rect r="r" b="b" t="t" l="l"/>
            <a:pathLst>
              <a:path h="798624" w="1126806">
                <a:moveTo>
                  <a:pt x="0" y="0"/>
                </a:moveTo>
                <a:lnTo>
                  <a:pt x="1126806" y="0"/>
                </a:lnTo>
                <a:lnTo>
                  <a:pt x="1126806" y="798624"/>
                </a:lnTo>
                <a:lnTo>
                  <a:pt x="0" y="7986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14210653" y="7741362"/>
            <a:ext cx="1126806" cy="798624"/>
          </a:xfrm>
          <a:custGeom>
            <a:avLst/>
            <a:gdLst/>
            <a:ahLst/>
            <a:cxnLst/>
            <a:rect r="r" b="b" t="t" l="l"/>
            <a:pathLst>
              <a:path h="798624" w="1126806">
                <a:moveTo>
                  <a:pt x="0" y="0"/>
                </a:moveTo>
                <a:lnTo>
                  <a:pt x="1126806" y="0"/>
                </a:lnTo>
                <a:lnTo>
                  <a:pt x="1126806" y="798624"/>
                </a:lnTo>
                <a:lnTo>
                  <a:pt x="0" y="7986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0">
            <a:off x="16287098" y="7741362"/>
            <a:ext cx="1126806" cy="798624"/>
          </a:xfrm>
          <a:custGeom>
            <a:avLst/>
            <a:gdLst/>
            <a:ahLst/>
            <a:cxnLst/>
            <a:rect r="r" b="b" t="t" l="l"/>
            <a:pathLst>
              <a:path h="798624" w="1126806">
                <a:moveTo>
                  <a:pt x="0" y="0"/>
                </a:moveTo>
                <a:lnTo>
                  <a:pt x="1126806" y="0"/>
                </a:lnTo>
                <a:lnTo>
                  <a:pt x="1126806" y="798624"/>
                </a:lnTo>
                <a:lnTo>
                  <a:pt x="0" y="7986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false" flipV="false" rot="2700000">
            <a:off x="15271523" y="8134415"/>
            <a:ext cx="853834" cy="811142"/>
          </a:xfrm>
          <a:custGeom>
            <a:avLst/>
            <a:gdLst/>
            <a:ahLst/>
            <a:cxnLst/>
            <a:rect r="r" b="b" t="t" l="l"/>
            <a:pathLst>
              <a:path h="811142" w="853834">
                <a:moveTo>
                  <a:pt x="0" y="0"/>
                </a:moveTo>
                <a:lnTo>
                  <a:pt x="853834" y="0"/>
                </a:lnTo>
                <a:lnTo>
                  <a:pt x="853834" y="811142"/>
                </a:lnTo>
                <a:lnTo>
                  <a:pt x="0" y="81114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4" id="14"/>
          <p:cNvSpPr txBox="true"/>
          <p:nvPr/>
        </p:nvSpPr>
        <p:spPr>
          <a:xfrm rot="0">
            <a:off x="676423" y="423590"/>
            <a:ext cx="7171296" cy="1233744"/>
          </a:xfrm>
          <a:prstGeom prst="rect">
            <a:avLst/>
          </a:prstGeom>
        </p:spPr>
        <p:txBody>
          <a:bodyPr anchor="t" rtlCol="false" tIns="0" lIns="0" bIns="0" rIns="0">
            <a:spAutoFit/>
          </a:bodyPr>
          <a:lstStyle/>
          <a:p>
            <a:pPr algn="l">
              <a:lnSpc>
                <a:spcPts val="9600"/>
              </a:lnSpc>
              <a:spcBef>
                <a:spcPts val="7200"/>
              </a:spcBef>
            </a:pPr>
            <a:r>
              <a:rPr lang="en-US" sz="8000">
                <a:solidFill>
                  <a:srgbClr val="232253"/>
                </a:solidFill>
                <a:latin typeface="Xplor"/>
                <a:ea typeface="Xplor"/>
                <a:cs typeface="Xplor"/>
                <a:sym typeface="Xplor"/>
              </a:rPr>
              <a:t>The Website</a:t>
            </a:r>
          </a:p>
        </p:txBody>
      </p:sp>
      <p:sp>
        <p:nvSpPr>
          <p:cNvPr name="TextBox 15" id="15"/>
          <p:cNvSpPr txBox="true"/>
          <p:nvPr/>
        </p:nvSpPr>
        <p:spPr>
          <a:xfrm rot="0">
            <a:off x="676423" y="2177072"/>
            <a:ext cx="6850994" cy="831682"/>
          </a:xfrm>
          <a:prstGeom prst="rect">
            <a:avLst/>
          </a:prstGeom>
        </p:spPr>
        <p:txBody>
          <a:bodyPr anchor="t" rtlCol="false" tIns="0" lIns="0" bIns="0" rIns="0">
            <a:spAutoFit/>
          </a:bodyPr>
          <a:lstStyle/>
          <a:p>
            <a:pPr algn="l">
              <a:lnSpc>
                <a:spcPts val="3360"/>
              </a:lnSpc>
              <a:spcBef>
                <a:spcPts val="2520"/>
              </a:spcBef>
            </a:pPr>
            <a:r>
              <a:rPr lang="en-US" b="true" sz="2800" spc="86">
                <a:solidFill>
                  <a:srgbClr val="4272B6"/>
                </a:solidFill>
                <a:latin typeface="Nunito Bold"/>
                <a:ea typeface="Nunito Bold"/>
                <a:cs typeface="Nunito Bold"/>
                <a:sym typeface="Nunito Bold"/>
              </a:rPr>
              <a:t>Notice these tabs, so you can explore different items and countries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15170452" y="1028700"/>
            <a:ext cx="2088848" cy="2288578"/>
          </a:xfrm>
          <a:custGeom>
            <a:avLst/>
            <a:gdLst/>
            <a:ahLst/>
            <a:cxnLst/>
            <a:rect r="r" b="b" t="t" l="l"/>
            <a:pathLst>
              <a:path h="2288578" w="2088848">
                <a:moveTo>
                  <a:pt x="0" y="0"/>
                </a:moveTo>
                <a:lnTo>
                  <a:pt x="2088848" y="0"/>
                </a:lnTo>
                <a:lnTo>
                  <a:pt x="2088848" y="2288578"/>
                </a:lnTo>
                <a:lnTo>
                  <a:pt x="0" y="228857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913599" y="7136547"/>
            <a:ext cx="1233205" cy="1813537"/>
          </a:xfrm>
          <a:custGeom>
            <a:avLst/>
            <a:gdLst/>
            <a:ahLst/>
            <a:cxnLst/>
            <a:rect r="r" b="b" t="t" l="l"/>
            <a:pathLst>
              <a:path h="1813537" w="1233205">
                <a:moveTo>
                  <a:pt x="0" y="0"/>
                </a:moveTo>
                <a:lnTo>
                  <a:pt x="1233205" y="0"/>
                </a:lnTo>
                <a:lnTo>
                  <a:pt x="1233205" y="1813538"/>
                </a:lnTo>
                <a:lnTo>
                  <a:pt x="0" y="18135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970960" y="5676372"/>
            <a:ext cx="1200871" cy="1618821"/>
          </a:xfrm>
          <a:custGeom>
            <a:avLst/>
            <a:gdLst/>
            <a:ahLst/>
            <a:cxnLst/>
            <a:rect r="r" b="b" t="t" l="l"/>
            <a:pathLst>
              <a:path h="1618821" w="1200871">
                <a:moveTo>
                  <a:pt x="0" y="0"/>
                </a:moveTo>
                <a:lnTo>
                  <a:pt x="1200871" y="0"/>
                </a:lnTo>
                <a:lnTo>
                  <a:pt x="1200871" y="1618821"/>
                </a:lnTo>
                <a:lnTo>
                  <a:pt x="0" y="16188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2171831" y="3008754"/>
            <a:ext cx="13697916" cy="6954057"/>
          </a:xfrm>
          <a:custGeom>
            <a:avLst/>
            <a:gdLst/>
            <a:ahLst/>
            <a:cxnLst/>
            <a:rect r="r" b="b" t="t" l="l"/>
            <a:pathLst>
              <a:path h="6954057" w="13697916">
                <a:moveTo>
                  <a:pt x="0" y="0"/>
                </a:moveTo>
                <a:lnTo>
                  <a:pt x="13697916" y="0"/>
                </a:lnTo>
                <a:lnTo>
                  <a:pt x="13697916" y="6954057"/>
                </a:lnTo>
                <a:lnTo>
                  <a:pt x="0" y="6954057"/>
                </a:lnTo>
                <a:lnTo>
                  <a:pt x="0" y="0"/>
                </a:lnTo>
                <a:close/>
              </a:path>
            </a:pathLst>
          </a:custGeom>
          <a:blipFill>
            <a:blip r:embed="rId8"/>
            <a:stretch>
              <a:fillRect l="0" t="0" r="0" b="0"/>
            </a:stretch>
          </a:blipFill>
        </p:spPr>
      </p:sp>
      <p:grpSp>
        <p:nvGrpSpPr>
          <p:cNvPr name="Group 6" id="6"/>
          <p:cNvGrpSpPr/>
          <p:nvPr/>
        </p:nvGrpSpPr>
        <p:grpSpPr>
          <a:xfrm rot="-599744">
            <a:off x="14032479" y="8067147"/>
            <a:ext cx="1661253" cy="610542"/>
            <a:chOff x="0" y="0"/>
            <a:chExt cx="2211585" cy="812800"/>
          </a:xfrm>
        </p:grpSpPr>
        <p:sp>
          <p:nvSpPr>
            <p:cNvPr name="Freeform 7" id="7"/>
            <p:cNvSpPr/>
            <p:nvPr/>
          </p:nvSpPr>
          <p:spPr>
            <a:xfrm flipH="false" flipV="false" rot="0">
              <a:off x="0" y="0"/>
              <a:ext cx="2211585" cy="812800"/>
            </a:xfrm>
            <a:custGeom>
              <a:avLst/>
              <a:gdLst/>
              <a:ahLst/>
              <a:cxnLst/>
              <a:rect r="r" b="b" t="t" l="l"/>
              <a:pathLst>
                <a:path h="812800" w="2211585">
                  <a:moveTo>
                    <a:pt x="0" y="406400"/>
                  </a:moveTo>
                  <a:lnTo>
                    <a:pt x="406400" y="0"/>
                  </a:lnTo>
                  <a:lnTo>
                    <a:pt x="406400" y="203200"/>
                  </a:lnTo>
                  <a:lnTo>
                    <a:pt x="2211585" y="203200"/>
                  </a:lnTo>
                  <a:lnTo>
                    <a:pt x="2211585" y="609600"/>
                  </a:lnTo>
                  <a:lnTo>
                    <a:pt x="406400" y="609600"/>
                  </a:lnTo>
                  <a:lnTo>
                    <a:pt x="406400" y="812800"/>
                  </a:lnTo>
                  <a:lnTo>
                    <a:pt x="0" y="406400"/>
                  </a:lnTo>
                  <a:close/>
                </a:path>
              </a:pathLst>
            </a:custGeom>
            <a:solidFill>
              <a:srgbClr val="232253"/>
            </a:solidFill>
          </p:spPr>
        </p:sp>
        <p:sp>
          <p:nvSpPr>
            <p:cNvPr name="TextBox 8" id="8"/>
            <p:cNvSpPr txBox="true"/>
            <p:nvPr/>
          </p:nvSpPr>
          <p:spPr>
            <a:xfrm>
              <a:off x="101600" y="165100"/>
              <a:ext cx="2109985" cy="444500"/>
            </a:xfrm>
            <a:prstGeom prst="rect">
              <a:avLst/>
            </a:prstGeom>
          </p:spPr>
          <p:txBody>
            <a:bodyPr anchor="ctr" rtlCol="false" tIns="50800" lIns="50800" bIns="50800" rIns="50800"/>
            <a:lstStyle/>
            <a:p>
              <a:pPr algn="ctr">
                <a:lnSpc>
                  <a:spcPts val="3359"/>
                </a:lnSpc>
              </a:pPr>
            </a:p>
          </p:txBody>
        </p:sp>
      </p:grpSp>
      <p:sp>
        <p:nvSpPr>
          <p:cNvPr name="TextBox 9" id="9"/>
          <p:cNvSpPr txBox="true"/>
          <p:nvPr/>
        </p:nvSpPr>
        <p:spPr>
          <a:xfrm rot="0">
            <a:off x="676423" y="423590"/>
            <a:ext cx="7171296" cy="1233744"/>
          </a:xfrm>
          <a:prstGeom prst="rect">
            <a:avLst/>
          </a:prstGeom>
        </p:spPr>
        <p:txBody>
          <a:bodyPr anchor="t" rtlCol="false" tIns="0" lIns="0" bIns="0" rIns="0">
            <a:spAutoFit/>
          </a:bodyPr>
          <a:lstStyle/>
          <a:p>
            <a:pPr algn="l">
              <a:lnSpc>
                <a:spcPts val="9600"/>
              </a:lnSpc>
              <a:spcBef>
                <a:spcPts val="7200"/>
              </a:spcBef>
            </a:pPr>
            <a:r>
              <a:rPr lang="en-US" sz="8000">
                <a:solidFill>
                  <a:srgbClr val="232253"/>
                </a:solidFill>
                <a:latin typeface="Xplor"/>
                <a:ea typeface="Xplor"/>
                <a:cs typeface="Xplor"/>
                <a:sym typeface="Xplor"/>
              </a:rPr>
              <a:t>The Website</a:t>
            </a:r>
          </a:p>
        </p:txBody>
      </p:sp>
      <p:sp>
        <p:nvSpPr>
          <p:cNvPr name="TextBox 10" id="10"/>
          <p:cNvSpPr txBox="true"/>
          <p:nvPr/>
        </p:nvSpPr>
        <p:spPr>
          <a:xfrm rot="0">
            <a:off x="676423" y="2177072"/>
            <a:ext cx="6850994" cy="831682"/>
          </a:xfrm>
          <a:prstGeom prst="rect">
            <a:avLst/>
          </a:prstGeom>
        </p:spPr>
        <p:txBody>
          <a:bodyPr anchor="t" rtlCol="false" tIns="0" lIns="0" bIns="0" rIns="0">
            <a:spAutoFit/>
          </a:bodyPr>
          <a:lstStyle/>
          <a:p>
            <a:pPr algn="l">
              <a:lnSpc>
                <a:spcPts val="3360"/>
              </a:lnSpc>
              <a:spcBef>
                <a:spcPts val="2520"/>
              </a:spcBef>
            </a:pPr>
            <a:r>
              <a:rPr lang="en-US" b="true" sz="2800" spc="86">
                <a:solidFill>
                  <a:srgbClr val="4272B6"/>
                </a:solidFill>
                <a:latin typeface="Nunito Bold"/>
                <a:ea typeface="Nunito Bold"/>
                <a:cs typeface="Nunito Bold"/>
                <a:sym typeface="Nunito Bold"/>
              </a:rPr>
              <a:t>When you click on a family or an item from the main page, you see this...</a:t>
            </a:r>
          </a:p>
        </p:txBody>
      </p:sp>
      <p:grpSp>
        <p:nvGrpSpPr>
          <p:cNvPr name="Group 11" id="11"/>
          <p:cNvGrpSpPr/>
          <p:nvPr/>
        </p:nvGrpSpPr>
        <p:grpSpPr>
          <a:xfrm rot="523303">
            <a:off x="14516938" y="8813461"/>
            <a:ext cx="1661253" cy="610542"/>
            <a:chOff x="0" y="0"/>
            <a:chExt cx="2211585" cy="812800"/>
          </a:xfrm>
        </p:grpSpPr>
        <p:sp>
          <p:nvSpPr>
            <p:cNvPr name="Freeform 12" id="12"/>
            <p:cNvSpPr/>
            <p:nvPr/>
          </p:nvSpPr>
          <p:spPr>
            <a:xfrm flipH="false" flipV="false" rot="0">
              <a:off x="0" y="0"/>
              <a:ext cx="2211585" cy="812800"/>
            </a:xfrm>
            <a:custGeom>
              <a:avLst/>
              <a:gdLst/>
              <a:ahLst/>
              <a:cxnLst/>
              <a:rect r="r" b="b" t="t" l="l"/>
              <a:pathLst>
                <a:path h="812800" w="2211585">
                  <a:moveTo>
                    <a:pt x="0" y="406400"/>
                  </a:moveTo>
                  <a:lnTo>
                    <a:pt x="406400" y="0"/>
                  </a:lnTo>
                  <a:lnTo>
                    <a:pt x="406400" y="203200"/>
                  </a:lnTo>
                  <a:lnTo>
                    <a:pt x="2211585" y="203200"/>
                  </a:lnTo>
                  <a:lnTo>
                    <a:pt x="2211585" y="609600"/>
                  </a:lnTo>
                  <a:lnTo>
                    <a:pt x="406400" y="609600"/>
                  </a:lnTo>
                  <a:lnTo>
                    <a:pt x="406400" y="812800"/>
                  </a:lnTo>
                  <a:lnTo>
                    <a:pt x="0" y="406400"/>
                  </a:lnTo>
                  <a:close/>
                </a:path>
              </a:pathLst>
            </a:custGeom>
            <a:solidFill>
              <a:srgbClr val="232253"/>
            </a:solidFill>
          </p:spPr>
        </p:sp>
        <p:sp>
          <p:nvSpPr>
            <p:cNvPr name="TextBox 13" id="13"/>
            <p:cNvSpPr txBox="true"/>
            <p:nvPr/>
          </p:nvSpPr>
          <p:spPr>
            <a:xfrm>
              <a:off x="101600" y="165100"/>
              <a:ext cx="2109985" cy="444500"/>
            </a:xfrm>
            <a:prstGeom prst="rect">
              <a:avLst/>
            </a:prstGeom>
          </p:spPr>
          <p:txBody>
            <a:bodyPr anchor="ctr" rtlCol="false" tIns="50800" lIns="50800" bIns="50800" rIns="50800"/>
            <a:lstStyle/>
            <a:p>
              <a:pPr algn="ctr">
                <a:lnSpc>
                  <a:spcPts val="3359"/>
                </a:lnSpc>
              </a:pPr>
            </a:p>
          </p:txBody>
        </p:sp>
      </p:grpSp>
      <p:sp>
        <p:nvSpPr>
          <p:cNvPr name="TextBox 14" id="14"/>
          <p:cNvSpPr txBox="true"/>
          <p:nvPr/>
        </p:nvSpPr>
        <p:spPr>
          <a:xfrm rot="0">
            <a:off x="15734111" y="7136547"/>
            <a:ext cx="2222776" cy="1043009"/>
          </a:xfrm>
          <a:prstGeom prst="rect">
            <a:avLst/>
          </a:prstGeom>
        </p:spPr>
        <p:txBody>
          <a:bodyPr anchor="t" rtlCol="false" tIns="0" lIns="0" bIns="0" rIns="0">
            <a:spAutoFit/>
          </a:bodyPr>
          <a:lstStyle/>
          <a:p>
            <a:pPr algn="l">
              <a:lnSpc>
                <a:spcPts val="2106"/>
              </a:lnSpc>
              <a:spcBef>
                <a:spcPts val="1580"/>
              </a:spcBef>
            </a:pPr>
            <a:r>
              <a:rPr lang="en-US" b="true" sz="1755" spc="54">
                <a:solidFill>
                  <a:srgbClr val="4272B6"/>
                </a:solidFill>
                <a:latin typeface="Nunito Bold"/>
                <a:ea typeface="Nunito Bold"/>
                <a:cs typeface="Nunito Bold"/>
                <a:sym typeface="Nunito Bold"/>
              </a:rPr>
              <a:t>You can click here to see all the categories of this particular family</a:t>
            </a:r>
          </a:p>
        </p:txBody>
      </p:sp>
      <p:sp>
        <p:nvSpPr>
          <p:cNvPr name="TextBox 15" id="15"/>
          <p:cNvSpPr txBox="true"/>
          <p:nvPr/>
        </p:nvSpPr>
        <p:spPr>
          <a:xfrm rot="0">
            <a:off x="16214876" y="9024922"/>
            <a:ext cx="2222776" cy="1043009"/>
          </a:xfrm>
          <a:prstGeom prst="rect">
            <a:avLst/>
          </a:prstGeom>
        </p:spPr>
        <p:txBody>
          <a:bodyPr anchor="t" rtlCol="false" tIns="0" lIns="0" bIns="0" rIns="0">
            <a:spAutoFit/>
          </a:bodyPr>
          <a:lstStyle/>
          <a:p>
            <a:pPr algn="l">
              <a:lnSpc>
                <a:spcPts val="2106"/>
              </a:lnSpc>
              <a:spcBef>
                <a:spcPts val="1580"/>
              </a:spcBef>
            </a:pPr>
            <a:r>
              <a:rPr lang="en-US" b="true" sz="1755" spc="54">
                <a:solidFill>
                  <a:srgbClr val="4272B6"/>
                </a:solidFill>
                <a:latin typeface="Nunito Bold"/>
                <a:ea typeface="Nunito Bold"/>
                <a:cs typeface="Nunito Bold"/>
                <a:sym typeface="Nunito Bold"/>
              </a:rPr>
              <a:t>Or you can click here to see different from the same category</a:t>
            </a:r>
          </a:p>
        </p:txBody>
      </p:sp>
      <p:grpSp>
        <p:nvGrpSpPr>
          <p:cNvPr name="Group 16" id="16"/>
          <p:cNvGrpSpPr/>
          <p:nvPr/>
        </p:nvGrpSpPr>
        <p:grpSpPr>
          <a:xfrm rot="-3628590">
            <a:off x="7017093" y="2138802"/>
            <a:ext cx="1661253" cy="610542"/>
            <a:chOff x="0" y="0"/>
            <a:chExt cx="2211585" cy="812800"/>
          </a:xfrm>
        </p:grpSpPr>
        <p:sp>
          <p:nvSpPr>
            <p:cNvPr name="Freeform 17" id="17"/>
            <p:cNvSpPr/>
            <p:nvPr/>
          </p:nvSpPr>
          <p:spPr>
            <a:xfrm flipH="false" flipV="false" rot="0">
              <a:off x="0" y="0"/>
              <a:ext cx="2211585" cy="812800"/>
            </a:xfrm>
            <a:custGeom>
              <a:avLst/>
              <a:gdLst/>
              <a:ahLst/>
              <a:cxnLst/>
              <a:rect r="r" b="b" t="t" l="l"/>
              <a:pathLst>
                <a:path h="812800" w="2211585">
                  <a:moveTo>
                    <a:pt x="0" y="406400"/>
                  </a:moveTo>
                  <a:lnTo>
                    <a:pt x="406400" y="0"/>
                  </a:lnTo>
                  <a:lnTo>
                    <a:pt x="406400" y="203200"/>
                  </a:lnTo>
                  <a:lnTo>
                    <a:pt x="2211585" y="203200"/>
                  </a:lnTo>
                  <a:lnTo>
                    <a:pt x="2211585" y="609600"/>
                  </a:lnTo>
                  <a:lnTo>
                    <a:pt x="406400" y="609600"/>
                  </a:lnTo>
                  <a:lnTo>
                    <a:pt x="406400" y="812800"/>
                  </a:lnTo>
                  <a:lnTo>
                    <a:pt x="0" y="406400"/>
                  </a:lnTo>
                  <a:close/>
                </a:path>
              </a:pathLst>
            </a:custGeom>
            <a:solidFill>
              <a:srgbClr val="232253"/>
            </a:solidFill>
          </p:spPr>
        </p:sp>
        <p:sp>
          <p:nvSpPr>
            <p:cNvPr name="TextBox 18" id="18"/>
            <p:cNvSpPr txBox="true"/>
            <p:nvPr/>
          </p:nvSpPr>
          <p:spPr>
            <a:xfrm>
              <a:off x="101600" y="165100"/>
              <a:ext cx="2109985" cy="444500"/>
            </a:xfrm>
            <a:prstGeom prst="rect">
              <a:avLst/>
            </a:prstGeom>
          </p:spPr>
          <p:txBody>
            <a:bodyPr anchor="ctr" rtlCol="false" tIns="50800" lIns="50800" bIns="50800" rIns="50800"/>
            <a:lstStyle/>
            <a:p>
              <a:pPr algn="ctr">
                <a:lnSpc>
                  <a:spcPts val="3359"/>
                </a:lnSpc>
              </a:pPr>
            </a:p>
          </p:txBody>
        </p:sp>
      </p:grpSp>
      <p:sp>
        <p:nvSpPr>
          <p:cNvPr name="TextBox 19" id="19"/>
          <p:cNvSpPr txBox="true"/>
          <p:nvPr/>
        </p:nvSpPr>
        <p:spPr>
          <a:xfrm rot="0">
            <a:off x="8522669" y="917190"/>
            <a:ext cx="5619873" cy="1043009"/>
          </a:xfrm>
          <a:prstGeom prst="rect">
            <a:avLst/>
          </a:prstGeom>
        </p:spPr>
        <p:txBody>
          <a:bodyPr anchor="t" rtlCol="false" tIns="0" lIns="0" bIns="0" rIns="0">
            <a:spAutoFit/>
          </a:bodyPr>
          <a:lstStyle/>
          <a:p>
            <a:pPr algn="l">
              <a:lnSpc>
                <a:spcPts val="2106"/>
              </a:lnSpc>
              <a:spcBef>
                <a:spcPts val="1580"/>
              </a:spcBef>
            </a:pPr>
            <a:r>
              <a:rPr lang="en-US" b="true" sz="1755" spc="54">
                <a:solidFill>
                  <a:srgbClr val="4272B6"/>
                </a:solidFill>
                <a:latin typeface="Nunito Bold"/>
                <a:ea typeface="Nunito Bold"/>
                <a:cs typeface="Nunito Bold"/>
                <a:sym typeface="Nunito Bold"/>
              </a:rPr>
              <a:t>You can also click on any of these houses to see other incomes.  If you click near the house that is dark, you will see other families in the same income area</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TextBox 2" id="2"/>
          <p:cNvSpPr txBox="true"/>
          <p:nvPr/>
        </p:nvSpPr>
        <p:spPr>
          <a:xfrm rot="0">
            <a:off x="3807246" y="211224"/>
            <a:ext cx="10673508" cy="1233744"/>
          </a:xfrm>
          <a:prstGeom prst="rect">
            <a:avLst/>
          </a:prstGeom>
        </p:spPr>
        <p:txBody>
          <a:bodyPr anchor="t" rtlCol="false" tIns="0" lIns="0" bIns="0" rIns="0">
            <a:spAutoFit/>
          </a:bodyPr>
          <a:lstStyle/>
          <a:p>
            <a:pPr algn="ctr">
              <a:lnSpc>
                <a:spcPts val="9600"/>
              </a:lnSpc>
              <a:spcBef>
                <a:spcPts val="7200"/>
              </a:spcBef>
            </a:pPr>
            <a:r>
              <a:rPr lang="en-US" sz="8000">
                <a:solidFill>
                  <a:srgbClr val="232253"/>
                </a:solidFill>
                <a:latin typeface="Xplor"/>
                <a:ea typeface="Xplor"/>
                <a:cs typeface="Xplor"/>
                <a:sym typeface="Xplor"/>
              </a:rPr>
              <a:t>Let’s explore</a:t>
            </a:r>
          </a:p>
        </p:txBody>
      </p:sp>
      <p:sp>
        <p:nvSpPr>
          <p:cNvPr name="TextBox 3" id="3"/>
          <p:cNvSpPr txBox="true"/>
          <p:nvPr/>
        </p:nvSpPr>
        <p:spPr>
          <a:xfrm rot="0">
            <a:off x="4915047" y="2415596"/>
            <a:ext cx="10984228" cy="3126085"/>
          </a:xfrm>
          <a:prstGeom prst="rect">
            <a:avLst/>
          </a:prstGeom>
        </p:spPr>
        <p:txBody>
          <a:bodyPr anchor="t" rtlCol="false" tIns="0" lIns="0" bIns="0" rIns="0">
            <a:spAutoFit/>
          </a:bodyPr>
          <a:lstStyle/>
          <a:p>
            <a:pPr algn="ctr">
              <a:lnSpc>
                <a:spcPts val="4320"/>
              </a:lnSpc>
              <a:spcBef>
                <a:spcPts val="3240"/>
              </a:spcBef>
            </a:pPr>
            <a:r>
              <a:rPr lang="en-US" b="true" sz="3600" spc="111">
                <a:solidFill>
                  <a:srgbClr val="4272B6"/>
                </a:solidFill>
                <a:latin typeface="Nunito Bold"/>
                <a:ea typeface="Nunito Bold"/>
                <a:cs typeface="Nunito Bold"/>
                <a:sym typeface="Nunito Bold"/>
              </a:rPr>
              <a:t>Can you find an example of a family who has an income between </a:t>
            </a:r>
            <a:r>
              <a:rPr lang="en-US" b="true" sz="3600" spc="111" u="sng">
                <a:solidFill>
                  <a:srgbClr val="00BF63"/>
                </a:solidFill>
                <a:latin typeface="Nunito Bold"/>
                <a:ea typeface="Nunito Bold"/>
                <a:cs typeface="Nunito Bold"/>
                <a:sym typeface="Nunito Bold"/>
              </a:rPr>
              <a:t>$20-$100</a:t>
            </a:r>
            <a:r>
              <a:rPr lang="en-US" b="true" sz="3600" spc="111">
                <a:solidFill>
                  <a:srgbClr val="4272B6"/>
                </a:solidFill>
                <a:latin typeface="Nunito Bold"/>
                <a:ea typeface="Nunito Bold"/>
                <a:cs typeface="Nunito Bold"/>
                <a:sym typeface="Nunito Bold"/>
              </a:rPr>
              <a:t>? </a:t>
            </a:r>
          </a:p>
          <a:p>
            <a:pPr algn="ctr" marL="0" indent="0" lvl="0">
              <a:lnSpc>
                <a:spcPts val="4320"/>
              </a:lnSpc>
              <a:spcBef>
                <a:spcPts val="3240"/>
              </a:spcBef>
            </a:pPr>
            <a:r>
              <a:rPr lang="en-US" b="true" sz="3600" spc="111">
                <a:solidFill>
                  <a:srgbClr val="4272B6"/>
                </a:solidFill>
                <a:latin typeface="Nunito Bold"/>
                <a:ea typeface="Nunito Bold"/>
                <a:cs typeface="Nunito Bold"/>
                <a:sym typeface="Nunito Bold"/>
              </a:rPr>
              <a:t>Scroll down your screen to get different houses to pop up, then hover over the black houses to see the income range.</a:t>
            </a:r>
          </a:p>
        </p:txBody>
      </p:sp>
      <p:sp>
        <p:nvSpPr>
          <p:cNvPr name="Freeform 4" id="4"/>
          <p:cNvSpPr/>
          <p:nvPr/>
        </p:nvSpPr>
        <p:spPr>
          <a:xfrm flipH="false" flipV="false" rot="0">
            <a:off x="0" y="230274"/>
            <a:ext cx="4641284" cy="4624406"/>
          </a:xfrm>
          <a:custGeom>
            <a:avLst/>
            <a:gdLst/>
            <a:ahLst/>
            <a:cxnLst/>
            <a:rect r="r" b="b" t="t" l="l"/>
            <a:pathLst>
              <a:path h="4624406" w="4641284">
                <a:moveTo>
                  <a:pt x="0" y="0"/>
                </a:moveTo>
                <a:lnTo>
                  <a:pt x="4641284" y="0"/>
                </a:lnTo>
                <a:lnTo>
                  <a:pt x="4641284" y="4624406"/>
                </a:lnTo>
                <a:lnTo>
                  <a:pt x="0" y="46244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4123232" y="5168421"/>
            <a:ext cx="4718399" cy="5118579"/>
          </a:xfrm>
          <a:custGeom>
            <a:avLst/>
            <a:gdLst/>
            <a:ahLst/>
            <a:cxnLst/>
            <a:rect r="r" b="b" t="t" l="l"/>
            <a:pathLst>
              <a:path h="5118579" w="4718399">
                <a:moveTo>
                  <a:pt x="0" y="0"/>
                </a:moveTo>
                <a:lnTo>
                  <a:pt x="4718399" y="0"/>
                </a:lnTo>
                <a:lnTo>
                  <a:pt x="4718399" y="5118579"/>
                </a:lnTo>
                <a:lnTo>
                  <a:pt x="0" y="51185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9030526">
            <a:off x="783624" y="5143500"/>
            <a:ext cx="490152" cy="1433955"/>
          </a:xfrm>
          <a:custGeom>
            <a:avLst/>
            <a:gdLst/>
            <a:ahLst/>
            <a:cxnLst/>
            <a:rect r="r" b="b" t="t" l="l"/>
            <a:pathLst>
              <a:path h="1433955" w="490152">
                <a:moveTo>
                  <a:pt x="0" y="0"/>
                </a:moveTo>
                <a:lnTo>
                  <a:pt x="490152" y="0"/>
                </a:lnTo>
                <a:lnTo>
                  <a:pt x="490152" y="1433955"/>
                </a:lnTo>
                <a:lnTo>
                  <a:pt x="0" y="143395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6259464" y="5143500"/>
            <a:ext cx="1277055" cy="1873014"/>
          </a:xfrm>
          <a:custGeom>
            <a:avLst/>
            <a:gdLst/>
            <a:ahLst/>
            <a:cxnLst/>
            <a:rect r="r" b="b" t="t" l="l"/>
            <a:pathLst>
              <a:path h="1873014" w="1277055">
                <a:moveTo>
                  <a:pt x="0" y="0"/>
                </a:moveTo>
                <a:lnTo>
                  <a:pt x="1277055" y="0"/>
                </a:lnTo>
                <a:lnTo>
                  <a:pt x="1277055" y="1873014"/>
                </a:lnTo>
                <a:lnTo>
                  <a:pt x="0" y="18730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203989" y="9381467"/>
            <a:ext cx="2781987" cy="922996"/>
          </a:xfrm>
          <a:custGeom>
            <a:avLst/>
            <a:gdLst/>
            <a:ahLst/>
            <a:cxnLst/>
            <a:rect r="r" b="b" t="t" l="l"/>
            <a:pathLst>
              <a:path h="922996" w="2781987">
                <a:moveTo>
                  <a:pt x="0" y="0"/>
                </a:moveTo>
                <a:lnTo>
                  <a:pt x="2781987" y="0"/>
                </a:lnTo>
                <a:lnTo>
                  <a:pt x="2781987" y="922995"/>
                </a:lnTo>
                <a:lnTo>
                  <a:pt x="0" y="922995"/>
                </a:lnTo>
                <a:lnTo>
                  <a:pt x="0" y="0"/>
                </a:lnTo>
                <a:close/>
              </a:path>
            </a:pathLst>
          </a:custGeom>
          <a:blipFill>
            <a:blip r:embed="rId10"/>
            <a:stretch>
              <a:fillRect l="0" t="0" r="0" b="0"/>
            </a:stretch>
          </a:blipFill>
        </p:spPr>
      </p:sp>
      <p:sp>
        <p:nvSpPr>
          <p:cNvPr name="Freeform 9" id="9"/>
          <p:cNvSpPr/>
          <p:nvPr/>
        </p:nvSpPr>
        <p:spPr>
          <a:xfrm flipH="false" flipV="false" rot="0">
            <a:off x="2552540" y="9313608"/>
            <a:ext cx="4787732" cy="1058712"/>
          </a:xfrm>
          <a:custGeom>
            <a:avLst/>
            <a:gdLst/>
            <a:ahLst/>
            <a:cxnLst/>
            <a:rect r="r" b="b" t="t" l="l"/>
            <a:pathLst>
              <a:path h="1058712" w="4787732">
                <a:moveTo>
                  <a:pt x="0" y="0"/>
                </a:moveTo>
                <a:lnTo>
                  <a:pt x="4787731" y="0"/>
                </a:lnTo>
                <a:lnTo>
                  <a:pt x="4787731" y="1058713"/>
                </a:lnTo>
                <a:lnTo>
                  <a:pt x="0" y="1058713"/>
                </a:lnTo>
                <a:lnTo>
                  <a:pt x="0" y="0"/>
                </a:lnTo>
                <a:close/>
              </a:path>
            </a:pathLst>
          </a:custGeom>
          <a:blipFill>
            <a:blip r:embed="rId11"/>
            <a:stretch>
              <a:fillRect l="0" t="0" r="0" b="0"/>
            </a:stretch>
          </a:blipFill>
        </p:spPr>
      </p:sp>
      <p:sp>
        <p:nvSpPr>
          <p:cNvPr name="Freeform 10" id="10"/>
          <p:cNvSpPr/>
          <p:nvPr/>
        </p:nvSpPr>
        <p:spPr>
          <a:xfrm flipH="false" flipV="false" rot="0">
            <a:off x="2765409" y="6699888"/>
            <a:ext cx="3412799" cy="776457"/>
          </a:xfrm>
          <a:custGeom>
            <a:avLst/>
            <a:gdLst/>
            <a:ahLst/>
            <a:cxnLst/>
            <a:rect r="r" b="b" t="t" l="l"/>
            <a:pathLst>
              <a:path h="776457" w="3412799">
                <a:moveTo>
                  <a:pt x="0" y="0"/>
                </a:moveTo>
                <a:lnTo>
                  <a:pt x="3412799" y="0"/>
                </a:lnTo>
                <a:lnTo>
                  <a:pt x="3412799" y="776457"/>
                </a:lnTo>
                <a:lnTo>
                  <a:pt x="0" y="776457"/>
                </a:lnTo>
                <a:lnTo>
                  <a:pt x="0" y="0"/>
                </a:lnTo>
                <a:close/>
              </a:path>
            </a:pathLst>
          </a:custGeom>
          <a:blipFill>
            <a:blip r:embed="rId12"/>
            <a:stretch>
              <a:fillRect l="0" t="0" r="0" b="0"/>
            </a:stretch>
          </a:blipFill>
        </p:spPr>
      </p:sp>
      <p:sp>
        <p:nvSpPr>
          <p:cNvPr name="TextBox 11" id="11"/>
          <p:cNvSpPr txBox="true"/>
          <p:nvPr/>
        </p:nvSpPr>
        <p:spPr>
          <a:xfrm rot="0">
            <a:off x="6178208" y="6188475"/>
            <a:ext cx="8457906" cy="1741803"/>
          </a:xfrm>
          <a:prstGeom prst="rect">
            <a:avLst/>
          </a:prstGeom>
        </p:spPr>
        <p:txBody>
          <a:bodyPr anchor="t" rtlCol="false" tIns="0" lIns="0" bIns="0" rIns="0">
            <a:spAutoFit/>
          </a:bodyPr>
          <a:lstStyle/>
          <a:p>
            <a:pPr algn="ctr">
              <a:lnSpc>
                <a:spcPts val="2407"/>
              </a:lnSpc>
              <a:spcBef>
                <a:spcPts val="1805"/>
              </a:spcBef>
            </a:pPr>
            <a:r>
              <a:rPr lang="en-US" b="true" sz="2799">
                <a:solidFill>
                  <a:srgbClr val="232253"/>
                </a:solidFill>
                <a:latin typeface="Nunito Bold"/>
                <a:ea typeface="Nunito Bold"/>
                <a:cs typeface="Nunito Bold"/>
                <a:sym typeface="Nunito Bold"/>
              </a:rPr>
              <a:t>Once you choose a house, read the description.  Then, you will visit that family and share with a partner.  What do you see that is the same? Different?  </a:t>
            </a:r>
          </a:p>
          <a:p>
            <a:pPr algn="ctr">
              <a:lnSpc>
                <a:spcPts val="2408"/>
              </a:lnSpc>
              <a:spcBef>
                <a:spcPts val="1806"/>
              </a:spcBef>
            </a:pPr>
            <a:r>
              <a:rPr lang="en-US" b="true" sz="2800">
                <a:solidFill>
                  <a:srgbClr val="232253"/>
                </a:solidFill>
                <a:latin typeface="Nunito Bold"/>
                <a:ea typeface="Nunito Bold"/>
                <a:cs typeface="Nunito Bold"/>
                <a:sym typeface="Nunito Bold"/>
              </a:rPr>
              <a:t>If you hover over the pictures, the video will play.</a:t>
            </a:r>
          </a:p>
        </p:txBody>
      </p:sp>
      <p:sp>
        <p:nvSpPr>
          <p:cNvPr name="TextBox 12" id="12"/>
          <p:cNvSpPr txBox="true"/>
          <p:nvPr/>
        </p:nvSpPr>
        <p:spPr>
          <a:xfrm rot="0">
            <a:off x="203989" y="8576374"/>
            <a:ext cx="7416605" cy="737234"/>
          </a:xfrm>
          <a:prstGeom prst="rect">
            <a:avLst/>
          </a:prstGeom>
        </p:spPr>
        <p:txBody>
          <a:bodyPr anchor="t" rtlCol="false" tIns="0" lIns="0" bIns="0" rIns="0">
            <a:spAutoFit/>
          </a:bodyPr>
          <a:lstStyle/>
          <a:p>
            <a:pPr algn="ctr">
              <a:lnSpc>
                <a:spcPts val="2940"/>
              </a:lnSpc>
            </a:pPr>
            <a:r>
              <a:rPr lang="en-US" sz="2100">
                <a:solidFill>
                  <a:srgbClr val="000000"/>
                </a:solidFill>
                <a:latin typeface="Arimo"/>
                <a:ea typeface="Arimo"/>
                <a:cs typeface="Arimo"/>
                <a:sym typeface="Arimo"/>
              </a:rPr>
              <a:t>You can either click ‘reset’ or click the Dollar Street sign on the top left corner to reset your street</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TextBox 2" id="2"/>
          <p:cNvSpPr txBox="true"/>
          <p:nvPr/>
        </p:nvSpPr>
        <p:spPr>
          <a:xfrm rot="0">
            <a:off x="3807246" y="-19629"/>
            <a:ext cx="14024050" cy="1704975"/>
          </a:xfrm>
          <a:prstGeom prst="rect">
            <a:avLst/>
          </a:prstGeom>
        </p:spPr>
        <p:txBody>
          <a:bodyPr anchor="t" rtlCol="false" tIns="0" lIns="0" bIns="0" rIns="0">
            <a:spAutoFit/>
          </a:bodyPr>
          <a:lstStyle/>
          <a:p>
            <a:pPr algn="ctr">
              <a:lnSpc>
                <a:spcPts val="6720"/>
              </a:lnSpc>
              <a:spcBef>
                <a:spcPts val="5040"/>
              </a:spcBef>
            </a:pPr>
            <a:r>
              <a:rPr lang="en-US" sz="5600">
                <a:solidFill>
                  <a:srgbClr val="232253"/>
                </a:solidFill>
                <a:latin typeface="Xplor"/>
                <a:ea typeface="Xplor"/>
                <a:cs typeface="Xplor"/>
                <a:sym typeface="Xplor"/>
              </a:rPr>
              <a:t>What do you notice about a house of this income? </a:t>
            </a:r>
          </a:p>
        </p:txBody>
      </p:sp>
      <p:sp>
        <p:nvSpPr>
          <p:cNvPr name="TextBox 3" id="3"/>
          <p:cNvSpPr txBox="true"/>
          <p:nvPr/>
        </p:nvSpPr>
        <p:spPr>
          <a:xfrm rot="0">
            <a:off x="4641284" y="2312985"/>
            <a:ext cx="10984228" cy="5988943"/>
          </a:xfrm>
          <a:prstGeom prst="rect">
            <a:avLst/>
          </a:prstGeom>
        </p:spPr>
        <p:txBody>
          <a:bodyPr anchor="t" rtlCol="false" tIns="0" lIns="0" bIns="0" rIns="0">
            <a:spAutoFit/>
          </a:bodyPr>
          <a:lstStyle/>
          <a:p>
            <a:pPr algn="ctr">
              <a:lnSpc>
                <a:spcPts val="4320"/>
              </a:lnSpc>
              <a:spcBef>
                <a:spcPts val="3240"/>
              </a:spcBef>
            </a:pPr>
            <a:r>
              <a:rPr lang="en-US" b="true" sz="3600" spc="111">
                <a:solidFill>
                  <a:srgbClr val="4272B6"/>
                </a:solidFill>
                <a:latin typeface="Nunito Bold"/>
                <a:ea typeface="Nunito Bold"/>
                <a:cs typeface="Nunito Bold"/>
                <a:sym typeface="Nunito Bold"/>
              </a:rPr>
              <a:t> </a:t>
            </a:r>
            <a:r>
              <a:rPr lang="en-US" b="true" sz="3600" spc="111" u="sng">
                <a:solidFill>
                  <a:srgbClr val="00BF63"/>
                </a:solidFill>
                <a:latin typeface="Nunito Bold"/>
                <a:ea typeface="Nunito Bold"/>
                <a:cs typeface="Nunito Bold"/>
                <a:sym typeface="Nunito Bold"/>
              </a:rPr>
              <a:t>$20-$100</a:t>
            </a:r>
          </a:p>
          <a:p>
            <a:pPr algn="ctr">
              <a:lnSpc>
                <a:spcPts val="4320"/>
              </a:lnSpc>
              <a:spcBef>
                <a:spcPts val="3240"/>
              </a:spcBef>
            </a:pPr>
            <a:r>
              <a:rPr lang="en-US" b="true" sz="3600" spc="111">
                <a:solidFill>
                  <a:srgbClr val="4272B6"/>
                </a:solidFill>
                <a:latin typeface="Nunito Bold"/>
                <a:ea typeface="Nunito Bold"/>
                <a:cs typeface="Nunito Bold"/>
                <a:sym typeface="Nunito Bold"/>
              </a:rPr>
              <a:t>Is there a relationship between income and:</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health</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family size</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occupation</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transportation</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electronics/technology</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housing/living conditions</a:t>
            </a:r>
          </a:p>
        </p:txBody>
      </p:sp>
      <p:sp>
        <p:nvSpPr>
          <p:cNvPr name="Freeform 4" id="4"/>
          <p:cNvSpPr/>
          <p:nvPr/>
        </p:nvSpPr>
        <p:spPr>
          <a:xfrm flipH="false" flipV="false" rot="0">
            <a:off x="0" y="230274"/>
            <a:ext cx="4641284" cy="4624406"/>
          </a:xfrm>
          <a:custGeom>
            <a:avLst/>
            <a:gdLst/>
            <a:ahLst/>
            <a:cxnLst/>
            <a:rect r="r" b="b" t="t" l="l"/>
            <a:pathLst>
              <a:path h="4624406" w="4641284">
                <a:moveTo>
                  <a:pt x="0" y="0"/>
                </a:moveTo>
                <a:lnTo>
                  <a:pt x="4641284" y="0"/>
                </a:lnTo>
                <a:lnTo>
                  <a:pt x="4641284" y="4624406"/>
                </a:lnTo>
                <a:lnTo>
                  <a:pt x="0" y="46244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4123232" y="5168421"/>
            <a:ext cx="4718399" cy="5118579"/>
          </a:xfrm>
          <a:custGeom>
            <a:avLst/>
            <a:gdLst/>
            <a:ahLst/>
            <a:cxnLst/>
            <a:rect r="r" b="b" t="t" l="l"/>
            <a:pathLst>
              <a:path h="5118579" w="4718399">
                <a:moveTo>
                  <a:pt x="0" y="0"/>
                </a:moveTo>
                <a:lnTo>
                  <a:pt x="4718399" y="0"/>
                </a:lnTo>
                <a:lnTo>
                  <a:pt x="4718399" y="5118579"/>
                </a:lnTo>
                <a:lnTo>
                  <a:pt x="0" y="51185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9030526">
            <a:off x="783624" y="5143500"/>
            <a:ext cx="490152" cy="1433955"/>
          </a:xfrm>
          <a:custGeom>
            <a:avLst/>
            <a:gdLst/>
            <a:ahLst/>
            <a:cxnLst/>
            <a:rect r="r" b="b" t="t" l="l"/>
            <a:pathLst>
              <a:path h="1433955" w="490152">
                <a:moveTo>
                  <a:pt x="0" y="0"/>
                </a:moveTo>
                <a:lnTo>
                  <a:pt x="490152" y="0"/>
                </a:lnTo>
                <a:lnTo>
                  <a:pt x="490152" y="1433955"/>
                </a:lnTo>
                <a:lnTo>
                  <a:pt x="0" y="143395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6259464" y="5143500"/>
            <a:ext cx="1277055" cy="1873014"/>
          </a:xfrm>
          <a:custGeom>
            <a:avLst/>
            <a:gdLst/>
            <a:ahLst/>
            <a:cxnLst/>
            <a:rect r="r" b="b" t="t" l="l"/>
            <a:pathLst>
              <a:path h="1873014" w="1277055">
                <a:moveTo>
                  <a:pt x="0" y="0"/>
                </a:moveTo>
                <a:lnTo>
                  <a:pt x="1277055" y="0"/>
                </a:lnTo>
                <a:lnTo>
                  <a:pt x="1277055" y="1873014"/>
                </a:lnTo>
                <a:lnTo>
                  <a:pt x="0" y="18730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203989" y="9381467"/>
            <a:ext cx="2781987" cy="922996"/>
          </a:xfrm>
          <a:custGeom>
            <a:avLst/>
            <a:gdLst/>
            <a:ahLst/>
            <a:cxnLst/>
            <a:rect r="r" b="b" t="t" l="l"/>
            <a:pathLst>
              <a:path h="922996" w="2781987">
                <a:moveTo>
                  <a:pt x="0" y="0"/>
                </a:moveTo>
                <a:lnTo>
                  <a:pt x="2781987" y="0"/>
                </a:lnTo>
                <a:lnTo>
                  <a:pt x="2781987" y="922995"/>
                </a:lnTo>
                <a:lnTo>
                  <a:pt x="0" y="922995"/>
                </a:lnTo>
                <a:lnTo>
                  <a:pt x="0" y="0"/>
                </a:lnTo>
                <a:close/>
              </a:path>
            </a:pathLst>
          </a:custGeom>
          <a:blipFill>
            <a:blip r:embed="rId10"/>
            <a:stretch>
              <a:fillRect l="0" t="0" r="0" b="0"/>
            </a:stretch>
          </a:blipFill>
        </p:spPr>
      </p:sp>
      <p:sp>
        <p:nvSpPr>
          <p:cNvPr name="Freeform 9" id="9"/>
          <p:cNvSpPr/>
          <p:nvPr/>
        </p:nvSpPr>
        <p:spPr>
          <a:xfrm flipH="false" flipV="false" rot="0">
            <a:off x="2552540" y="9313608"/>
            <a:ext cx="4787732" cy="1058712"/>
          </a:xfrm>
          <a:custGeom>
            <a:avLst/>
            <a:gdLst/>
            <a:ahLst/>
            <a:cxnLst/>
            <a:rect r="r" b="b" t="t" l="l"/>
            <a:pathLst>
              <a:path h="1058712" w="4787732">
                <a:moveTo>
                  <a:pt x="0" y="0"/>
                </a:moveTo>
                <a:lnTo>
                  <a:pt x="4787731" y="0"/>
                </a:lnTo>
                <a:lnTo>
                  <a:pt x="4787731" y="1058713"/>
                </a:lnTo>
                <a:lnTo>
                  <a:pt x="0" y="1058713"/>
                </a:lnTo>
                <a:lnTo>
                  <a:pt x="0" y="0"/>
                </a:lnTo>
                <a:close/>
              </a:path>
            </a:pathLst>
          </a:custGeom>
          <a:blipFill>
            <a:blip r:embed="rId11"/>
            <a:stretch>
              <a:fillRect l="0" t="0" r="0" b="0"/>
            </a:stretch>
          </a:blipFill>
        </p:spPr>
      </p:sp>
      <p:sp>
        <p:nvSpPr>
          <p:cNvPr name="TextBox 10" id="10"/>
          <p:cNvSpPr txBox="true"/>
          <p:nvPr/>
        </p:nvSpPr>
        <p:spPr>
          <a:xfrm rot="0">
            <a:off x="203989" y="8576374"/>
            <a:ext cx="7416605" cy="737234"/>
          </a:xfrm>
          <a:prstGeom prst="rect">
            <a:avLst/>
          </a:prstGeom>
        </p:spPr>
        <p:txBody>
          <a:bodyPr anchor="t" rtlCol="false" tIns="0" lIns="0" bIns="0" rIns="0">
            <a:spAutoFit/>
          </a:bodyPr>
          <a:lstStyle/>
          <a:p>
            <a:pPr algn="ctr">
              <a:lnSpc>
                <a:spcPts val="2940"/>
              </a:lnSpc>
            </a:pPr>
            <a:r>
              <a:rPr lang="en-US" sz="2100">
                <a:solidFill>
                  <a:srgbClr val="000000"/>
                </a:solidFill>
                <a:latin typeface="Arimo"/>
                <a:ea typeface="Arimo"/>
                <a:cs typeface="Arimo"/>
                <a:sym typeface="Arimo"/>
              </a:rPr>
              <a:t>You can either click ‘reset’ or click the Dollar Street sign on the top left corner to reset your street</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TextBox 2" id="2"/>
          <p:cNvSpPr txBox="true"/>
          <p:nvPr/>
        </p:nvSpPr>
        <p:spPr>
          <a:xfrm rot="0">
            <a:off x="3807246" y="211224"/>
            <a:ext cx="10673508" cy="1233744"/>
          </a:xfrm>
          <a:prstGeom prst="rect">
            <a:avLst/>
          </a:prstGeom>
        </p:spPr>
        <p:txBody>
          <a:bodyPr anchor="t" rtlCol="false" tIns="0" lIns="0" bIns="0" rIns="0">
            <a:spAutoFit/>
          </a:bodyPr>
          <a:lstStyle/>
          <a:p>
            <a:pPr algn="ctr">
              <a:lnSpc>
                <a:spcPts val="9600"/>
              </a:lnSpc>
              <a:spcBef>
                <a:spcPts val="7200"/>
              </a:spcBef>
            </a:pPr>
            <a:r>
              <a:rPr lang="en-US" sz="8000">
                <a:solidFill>
                  <a:srgbClr val="232253"/>
                </a:solidFill>
                <a:latin typeface="Xplor"/>
                <a:ea typeface="Xplor"/>
                <a:cs typeface="Xplor"/>
                <a:sym typeface="Xplor"/>
              </a:rPr>
              <a:t>Let’s explore</a:t>
            </a:r>
          </a:p>
        </p:txBody>
      </p:sp>
      <p:sp>
        <p:nvSpPr>
          <p:cNvPr name="TextBox 3" id="3"/>
          <p:cNvSpPr txBox="true"/>
          <p:nvPr/>
        </p:nvSpPr>
        <p:spPr>
          <a:xfrm rot="0">
            <a:off x="4915047" y="2415596"/>
            <a:ext cx="10984228" cy="3126085"/>
          </a:xfrm>
          <a:prstGeom prst="rect">
            <a:avLst/>
          </a:prstGeom>
        </p:spPr>
        <p:txBody>
          <a:bodyPr anchor="t" rtlCol="false" tIns="0" lIns="0" bIns="0" rIns="0">
            <a:spAutoFit/>
          </a:bodyPr>
          <a:lstStyle/>
          <a:p>
            <a:pPr algn="ctr">
              <a:lnSpc>
                <a:spcPts val="4320"/>
              </a:lnSpc>
              <a:spcBef>
                <a:spcPts val="3240"/>
              </a:spcBef>
            </a:pPr>
            <a:r>
              <a:rPr lang="en-US" b="true" sz="3600" spc="111">
                <a:solidFill>
                  <a:srgbClr val="4272B6"/>
                </a:solidFill>
                <a:latin typeface="Nunito Bold"/>
                <a:ea typeface="Nunito Bold"/>
                <a:cs typeface="Nunito Bold"/>
                <a:sym typeface="Nunito Bold"/>
              </a:rPr>
              <a:t>Can you find an example of a family who has an income between </a:t>
            </a:r>
            <a:r>
              <a:rPr lang="en-US" b="true" sz="3600" spc="111" u="sng">
                <a:solidFill>
                  <a:srgbClr val="E5333A"/>
                </a:solidFill>
                <a:latin typeface="Nunito Bold"/>
                <a:ea typeface="Nunito Bold"/>
                <a:cs typeface="Nunito Bold"/>
                <a:sym typeface="Nunito Bold"/>
              </a:rPr>
              <a:t>$500-$1,500</a:t>
            </a:r>
            <a:r>
              <a:rPr lang="en-US" b="true" sz="3600" spc="111">
                <a:solidFill>
                  <a:srgbClr val="4272B6"/>
                </a:solidFill>
                <a:latin typeface="Nunito Bold"/>
                <a:ea typeface="Nunito Bold"/>
                <a:cs typeface="Nunito Bold"/>
                <a:sym typeface="Nunito Bold"/>
              </a:rPr>
              <a:t>? </a:t>
            </a:r>
          </a:p>
          <a:p>
            <a:pPr algn="ctr" marL="0" indent="0" lvl="0">
              <a:lnSpc>
                <a:spcPts val="4320"/>
              </a:lnSpc>
              <a:spcBef>
                <a:spcPts val="3240"/>
              </a:spcBef>
            </a:pPr>
            <a:r>
              <a:rPr lang="en-US" b="true" sz="3600" spc="111">
                <a:solidFill>
                  <a:srgbClr val="4272B6"/>
                </a:solidFill>
                <a:latin typeface="Nunito Bold"/>
                <a:ea typeface="Nunito Bold"/>
                <a:cs typeface="Nunito Bold"/>
                <a:sym typeface="Nunito Bold"/>
              </a:rPr>
              <a:t>Scroll down your screen to get different houses to pop up, then hover over the black houses to see the income range.</a:t>
            </a:r>
          </a:p>
        </p:txBody>
      </p:sp>
      <p:sp>
        <p:nvSpPr>
          <p:cNvPr name="Freeform 4" id="4"/>
          <p:cNvSpPr/>
          <p:nvPr/>
        </p:nvSpPr>
        <p:spPr>
          <a:xfrm flipH="false" flipV="false" rot="0">
            <a:off x="14123232" y="5168421"/>
            <a:ext cx="4718399" cy="5118579"/>
          </a:xfrm>
          <a:custGeom>
            <a:avLst/>
            <a:gdLst/>
            <a:ahLst/>
            <a:cxnLst/>
            <a:rect r="r" b="b" t="t" l="l"/>
            <a:pathLst>
              <a:path h="5118579" w="4718399">
                <a:moveTo>
                  <a:pt x="0" y="0"/>
                </a:moveTo>
                <a:lnTo>
                  <a:pt x="4718399" y="0"/>
                </a:lnTo>
                <a:lnTo>
                  <a:pt x="4718399" y="5118579"/>
                </a:lnTo>
                <a:lnTo>
                  <a:pt x="0" y="5118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9030526">
            <a:off x="783624" y="5143500"/>
            <a:ext cx="490152" cy="1433955"/>
          </a:xfrm>
          <a:custGeom>
            <a:avLst/>
            <a:gdLst/>
            <a:ahLst/>
            <a:cxnLst/>
            <a:rect r="r" b="b" t="t" l="l"/>
            <a:pathLst>
              <a:path h="1433955" w="490152">
                <a:moveTo>
                  <a:pt x="0" y="0"/>
                </a:moveTo>
                <a:lnTo>
                  <a:pt x="490152" y="0"/>
                </a:lnTo>
                <a:lnTo>
                  <a:pt x="490152" y="1433955"/>
                </a:lnTo>
                <a:lnTo>
                  <a:pt x="0" y="14339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6259464" y="5143500"/>
            <a:ext cx="1277055" cy="1873014"/>
          </a:xfrm>
          <a:custGeom>
            <a:avLst/>
            <a:gdLst/>
            <a:ahLst/>
            <a:cxnLst/>
            <a:rect r="r" b="b" t="t" l="l"/>
            <a:pathLst>
              <a:path h="1873014" w="1277055">
                <a:moveTo>
                  <a:pt x="0" y="0"/>
                </a:moveTo>
                <a:lnTo>
                  <a:pt x="1277055" y="0"/>
                </a:lnTo>
                <a:lnTo>
                  <a:pt x="1277055" y="1873014"/>
                </a:lnTo>
                <a:lnTo>
                  <a:pt x="0" y="18730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203989" y="9381467"/>
            <a:ext cx="2781987" cy="922996"/>
          </a:xfrm>
          <a:custGeom>
            <a:avLst/>
            <a:gdLst/>
            <a:ahLst/>
            <a:cxnLst/>
            <a:rect r="r" b="b" t="t" l="l"/>
            <a:pathLst>
              <a:path h="922996" w="2781987">
                <a:moveTo>
                  <a:pt x="0" y="0"/>
                </a:moveTo>
                <a:lnTo>
                  <a:pt x="2781987" y="0"/>
                </a:lnTo>
                <a:lnTo>
                  <a:pt x="2781987" y="922995"/>
                </a:lnTo>
                <a:lnTo>
                  <a:pt x="0" y="922995"/>
                </a:lnTo>
                <a:lnTo>
                  <a:pt x="0" y="0"/>
                </a:lnTo>
                <a:close/>
              </a:path>
            </a:pathLst>
          </a:custGeom>
          <a:blipFill>
            <a:blip r:embed="rId8"/>
            <a:stretch>
              <a:fillRect l="0" t="0" r="0" b="0"/>
            </a:stretch>
          </a:blipFill>
        </p:spPr>
      </p:sp>
      <p:sp>
        <p:nvSpPr>
          <p:cNvPr name="Freeform 8" id="8"/>
          <p:cNvSpPr/>
          <p:nvPr/>
        </p:nvSpPr>
        <p:spPr>
          <a:xfrm flipH="false" flipV="false" rot="0">
            <a:off x="2552540" y="9313608"/>
            <a:ext cx="4787732" cy="1058712"/>
          </a:xfrm>
          <a:custGeom>
            <a:avLst/>
            <a:gdLst/>
            <a:ahLst/>
            <a:cxnLst/>
            <a:rect r="r" b="b" t="t" l="l"/>
            <a:pathLst>
              <a:path h="1058712" w="4787732">
                <a:moveTo>
                  <a:pt x="0" y="0"/>
                </a:moveTo>
                <a:lnTo>
                  <a:pt x="4787731" y="0"/>
                </a:lnTo>
                <a:lnTo>
                  <a:pt x="4787731" y="1058713"/>
                </a:lnTo>
                <a:lnTo>
                  <a:pt x="0" y="1058713"/>
                </a:lnTo>
                <a:lnTo>
                  <a:pt x="0" y="0"/>
                </a:lnTo>
                <a:close/>
              </a:path>
            </a:pathLst>
          </a:custGeom>
          <a:blipFill>
            <a:blip r:embed="rId9"/>
            <a:stretch>
              <a:fillRect l="0" t="0" r="0" b="0"/>
            </a:stretch>
          </a:blipFill>
        </p:spPr>
      </p:sp>
      <p:sp>
        <p:nvSpPr>
          <p:cNvPr name="Freeform 9" id="9"/>
          <p:cNvSpPr/>
          <p:nvPr/>
        </p:nvSpPr>
        <p:spPr>
          <a:xfrm flipH="false" flipV="false" rot="0">
            <a:off x="2765409" y="6699888"/>
            <a:ext cx="3412799" cy="776457"/>
          </a:xfrm>
          <a:custGeom>
            <a:avLst/>
            <a:gdLst/>
            <a:ahLst/>
            <a:cxnLst/>
            <a:rect r="r" b="b" t="t" l="l"/>
            <a:pathLst>
              <a:path h="776457" w="3412799">
                <a:moveTo>
                  <a:pt x="0" y="0"/>
                </a:moveTo>
                <a:lnTo>
                  <a:pt x="3412799" y="0"/>
                </a:lnTo>
                <a:lnTo>
                  <a:pt x="3412799" y="776457"/>
                </a:lnTo>
                <a:lnTo>
                  <a:pt x="0" y="776457"/>
                </a:lnTo>
                <a:lnTo>
                  <a:pt x="0" y="0"/>
                </a:lnTo>
                <a:close/>
              </a:path>
            </a:pathLst>
          </a:custGeom>
          <a:blipFill>
            <a:blip r:embed="rId10"/>
            <a:stretch>
              <a:fillRect l="0" t="0" r="0" b="0"/>
            </a:stretch>
          </a:blipFill>
        </p:spPr>
      </p:sp>
      <p:sp>
        <p:nvSpPr>
          <p:cNvPr name="TextBox 10" id="10"/>
          <p:cNvSpPr txBox="true"/>
          <p:nvPr/>
        </p:nvSpPr>
        <p:spPr>
          <a:xfrm rot="0">
            <a:off x="6178208" y="6188475"/>
            <a:ext cx="8457906" cy="1741803"/>
          </a:xfrm>
          <a:prstGeom prst="rect">
            <a:avLst/>
          </a:prstGeom>
        </p:spPr>
        <p:txBody>
          <a:bodyPr anchor="t" rtlCol="false" tIns="0" lIns="0" bIns="0" rIns="0">
            <a:spAutoFit/>
          </a:bodyPr>
          <a:lstStyle/>
          <a:p>
            <a:pPr algn="ctr">
              <a:lnSpc>
                <a:spcPts val="2407"/>
              </a:lnSpc>
              <a:spcBef>
                <a:spcPts val="1805"/>
              </a:spcBef>
            </a:pPr>
            <a:r>
              <a:rPr lang="en-US" b="true" sz="2799">
                <a:solidFill>
                  <a:srgbClr val="232253"/>
                </a:solidFill>
                <a:latin typeface="Nunito Bold"/>
                <a:ea typeface="Nunito Bold"/>
                <a:cs typeface="Nunito Bold"/>
                <a:sym typeface="Nunito Bold"/>
              </a:rPr>
              <a:t>Once you choose a house, read the description.  Then, you will visit that family and share with a partner.  What do you see that is the same? Different?  </a:t>
            </a:r>
          </a:p>
          <a:p>
            <a:pPr algn="ctr">
              <a:lnSpc>
                <a:spcPts val="2408"/>
              </a:lnSpc>
              <a:spcBef>
                <a:spcPts val="1806"/>
              </a:spcBef>
            </a:pPr>
            <a:r>
              <a:rPr lang="en-US" b="true" sz="2800">
                <a:solidFill>
                  <a:srgbClr val="232253"/>
                </a:solidFill>
                <a:latin typeface="Nunito Bold"/>
                <a:ea typeface="Nunito Bold"/>
                <a:cs typeface="Nunito Bold"/>
                <a:sym typeface="Nunito Bold"/>
              </a:rPr>
              <a:t>If you hover over the pictures, the video will play.</a:t>
            </a:r>
          </a:p>
        </p:txBody>
      </p:sp>
      <p:sp>
        <p:nvSpPr>
          <p:cNvPr name="TextBox 11" id="11"/>
          <p:cNvSpPr txBox="true"/>
          <p:nvPr/>
        </p:nvSpPr>
        <p:spPr>
          <a:xfrm rot="0">
            <a:off x="203989" y="8576374"/>
            <a:ext cx="7416605" cy="737234"/>
          </a:xfrm>
          <a:prstGeom prst="rect">
            <a:avLst/>
          </a:prstGeom>
        </p:spPr>
        <p:txBody>
          <a:bodyPr anchor="t" rtlCol="false" tIns="0" lIns="0" bIns="0" rIns="0">
            <a:spAutoFit/>
          </a:bodyPr>
          <a:lstStyle/>
          <a:p>
            <a:pPr algn="ctr">
              <a:lnSpc>
                <a:spcPts val="2940"/>
              </a:lnSpc>
            </a:pPr>
            <a:r>
              <a:rPr lang="en-US" sz="2100">
                <a:solidFill>
                  <a:srgbClr val="000000"/>
                </a:solidFill>
                <a:latin typeface="Arimo"/>
                <a:ea typeface="Arimo"/>
                <a:cs typeface="Arimo"/>
                <a:sym typeface="Arimo"/>
              </a:rPr>
              <a:t>You can either click ‘reset’ or click the Dollar Street sign on the top left corner to reset your street</a:t>
            </a:r>
          </a:p>
        </p:txBody>
      </p:sp>
      <p:sp>
        <p:nvSpPr>
          <p:cNvPr name="Freeform 12" id="12"/>
          <p:cNvSpPr/>
          <p:nvPr/>
        </p:nvSpPr>
        <p:spPr>
          <a:xfrm flipH="true" flipV="false" rot="0">
            <a:off x="-65938" y="-263993"/>
            <a:ext cx="5236955" cy="7094397"/>
          </a:xfrm>
          <a:custGeom>
            <a:avLst/>
            <a:gdLst/>
            <a:ahLst/>
            <a:cxnLst/>
            <a:rect r="r" b="b" t="t" l="l"/>
            <a:pathLst>
              <a:path h="7094397" w="5236955">
                <a:moveTo>
                  <a:pt x="5236955" y="0"/>
                </a:moveTo>
                <a:lnTo>
                  <a:pt x="0" y="0"/>
                </a:lnTo>
                <a:lnTo>
                  <a:pt x="0" y="7094396"/>
                </a:lnTo>
                <a:lnTo>
                  <a:pt x="5236955" y="7094396"/>
                </a:lnTo>
                <a:lnTo>
                  <a:pt x="5236955"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14123232" y="5168421"/>
            <a:ext cx="4718399" cy="5118579"/>
          </a:xfrm>
          <a:custGeom>
            <a:avLst/>
            <a:gdLst/>
            <a:ahLst/>
            <a:cxnLst/>
            <a:rect r="r" b="b" t="t" l="l"/>
            <a:pathLst>
              <a:path h="5118579" w="4718399">
                <a:moveTo>
                  <a:pt x="0" y="0"/>
                </a:moveTo>
                <a:lnTo>
                  <a:pt x="4718399" y="0"/>
                </a:lnTo>
                <a:lnTo>
                  <a:pt x="4718399" y="5118579"/>
                </a:lnTo>
                <a:lnTo>
                  <a:pt x="0" y="5118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030526">
            <a:off x="783624" y="5143500"/>
            <a:ext cx="490152" cy="1433955"/>
          </a:xfrm>
          <a:custGeom>
            <a:avLst/>
            <a:gdLst/>
            <a:ahLst/>
            <a:cxnLst/>
            <a:rect r="r" b="b" t="t" l="l"/>
            <a:pathLst>
              <a:path h="1433955" w="490152">
                <a:moveTo>
                  <a:pt x="0" y="0"/>
                </a:moveTo>
                <a:lnTo>
                  <a:pt x="490152" y="0"/>
                </a:lnTo>
                <a:lnTo>
                  <a:pt x="490152" y="1433955"/>
                </a:lnTo>
                <a:lnTo>
                  <a:pt x="0" y="14339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259464" y="5143500"/>
            <a:ext cx="1277055" cy="1873014"/>
          </a:xfrm>
          <a:custGeom>
            <a:avLst/>
            <a:gdLst/>
            <a:ahLst/>
            <a:cxnLst/>
            <a:rect r="r" b="b" t="t" l="l"/>
            <a:pathLst>
              <a:path h="1873014" w="1277055">
                <a:moveTo>
                  <a:pt x="0" y="0"/>
                </a:moveTo>
                <a:lnTo>
                  <a:pt x="1277055" y="0"/>
                </a:lnTo>
                <a:lnTo>
                  <a:pt x="1277055" y="1873014"/>
                </a:lnTo>
                <a:lnTo>
                  <a:pt x="0" y="18730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203989" y="9381467"/>
            <a:ext cx="2781987" cy="922996"/>
          </a:xfrm>
          <a:custGeom>
            <a:avLst/>
            <a:gdLst/>
            <a:ahLst/>
            <a:cxnLst/>
            <a:rect r="r" b="b" t="t" l="l"/>
            <a:pathLst>
              <a:path h="922996" w="2781987">
                <a:moveTo>
                  <a:pt x="0" y="0"/>
                </a:moveTo>
                <a:lnTo>
                  <a:pt x="2781987" y="0"/>
                </a:lnTo>
                <a:lnTo>
                  <a:pt x="2781987" y="922995"/>
                </a:lnTo>
                <a:lnTo>
                  <a:pt x="0" y="922995"/>
                </a:lnTo>
                <a:lnTo>
                  <a:pt x="0" y="0"/>
                </a:lnTo>
                <a:close/>
              </a:path>
            </a:pathLst>
          </a:custGeom>
          <a:blipFill>
            <a:blip r:embed="rId8"/>
            <a:stretch>
              <a:fillRect l="0" t="0" r="0" b="0"/>
            </a:stretch>
          </a:blipFill>
        </p:spPr>
      </p:sp>
      <p:sp>
        <p:nvSpPr>
          <p:cNvPr name="Freeform 6" id="6"/>
          <p:cNvSpPr/>
          <p:nvPr/>
        </p:nvSpPr>
        <p:spPr>
          <a:xfrm flipH="false" flipV="false" rot="0">
            <a:off x="2552540" y="9313608"/>
            <a:ext cx="4787732" cy="1058712"/>
          </a:xfrm>
          <a:custGeom>
            <a:avLst/>
            <a:gdLst/>
            <a:ahLst/>
            <a:cxnLst/>
            <a:rect r="r" b="b" t="t" l="l"/>
            <a:pathLst>
              <a:path h="1058712" w="4787732">
                <a:moveTo>
                  <a:pt x="0" y="0"/>
                </a:moveTo>
                <a:lnTo>
                  <a:pt x="4787731" y="0"/>
                </a:lnTo>
                <a:lnTo>
                  <a:pt x="4787731" y="1058713"/>
                </a:lnTo>
                <a:lnTo>
                  <a:pt x="0" y="1058713"/>
                </a:lnTo>
                <a:lnTo>
                  <a:pt x="0" y="0"/>
                </a:lnTo>
                <a:close/>
              </a:path>
            </a:pathLst>
          </a:custGeom>
          <a:blipFill>
            <a:blip r:embed="rId9"/>
            <a:stretch>
              <a:fillRect l="0" t="0" r="0" b="0"/>
            </a:stretch>
          </a:blipFill>
        </p:spPr>
      </p:sp>
      <p:sp>
        <p:nvSpPr>
          <p:cNvPr name="TextBox 7" id="7"/>
          <p:cNvSpPr txBox="true"/>
          <p:nvPr/>
        </p:nvSpPr>
        <p:spPr>
          <a:xfrm rot="0">
            <a:off x="203989" y="8576374"/>
            <a:ext cx="7416605" cy="737234"/>
          </a:xfrm>
          <a:prstGeom prst="rect">
            <a:avLst/>
          </a:prstGeom>
        </p:spPr>
        <p:txBody>
          <a:bodyPr anchor="t" rtlCol="false" tIns="0" lIns="0" bIns="0" rIns="0">
            <a:spAutoFit/>
          </a:bodyPr>
          <a:lstStyle/>
          <a:p>
            <a:pPr algn="ctr">
              <a:lnSpc>
                <a:spcPts val="2940"/>
              </a:lnSpc>
            </a:pPr>
            <a:r>
              <a:rPr lang="en-US" sz="2100">
                <a:solidFill>
                  <a:srgbClr val="000000"/>
                </a:solidFill>
                <a:latin typeface="Arimo"/>
                <a:ea typeface="Arimo"/>
                <a:cs typeface="Arimo"/>
                <a:sym typeface="Arimo"/>
              </a:rPr>
              <a:t>You can either click ‘reset’ or click the Dollar Street sign on the top left corner to reset your street</a:t>
            </a:r>
          </a:p>
        </p:txBody>
      </p:sp>
      <p:sp>
        <p:nvSpPr>
          <p:cNvPr name="Freeform 8" id="8"/>
          <p:cNvSpPr/>
          <p:nvPr/>
        </p:nvSpPr>
        <p:spPr>
          <a:xfrm flipH="true" flipV="false" rot="0">
            <a:off x="-65938" y="-263993"/>
            <a:ext cx="5236955" cy="7094397"/>
          </a:xfrm>
          <a:custGeom>
            <a:avLst/>
            <a:gdLst/>
            <a:ahLst/>
            <a:cxnLst/>
            <a:rect r="r" b="b" t="t" l="l"/>
            <a:pathLst>
              <a:path h="7094397" w="5236955">
                <a:moveTo>
                  <a:pt x="5236955" y="0"/>
                </a:moveTo>
                <a:lnTo>
                  <a:pt x="0" y="0"/>
                </a:lnTo>
                <a:lnTo>
                  <a:pt x="0" y="7094396"/>
                </a:lnTo>
                <a:lnTo>
                  <a:pt x="5236955" y="7094396"/>
                </a:lnTo>
                <a:lnTo>
                  <a:pt x="523695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9" id="9"/>
          <p:cNvSpPr txBox="true"/>
          <p:nvPr/>
        </p:nvSpPr>
        <p:spPr>
          <a:xfrm rot="0">
            <a:off x="3807246" y="-19629"/>
            <a:ext cx="14024050" cy="1704975"/>
          </a:xfrm>
          <a:prstGeom prst="rect">
            <a:avLst/>
          </a:prstGeom>
        </p:spPr>
        <p:txBody>
          <a:bodyPr anchor="t" rtlCol="false" tIns="0" lIns="0" bIns="0" rIns="0">
            <a:spAutoFit/>
          </a:bodyPr>
          <a:lstStyle/>
          <a:p>
            <a:pPr algn="ctr">
              <a:lnSpc>
                <a:spcPts val="6720"/>
              </a:lnSpc>
              <a:spcBef>
                <a:spcPts val="5040"/>
              </a:spcBef>
            </a:pPr>
            <a:r>
              <a:rPr lang="en-US" sz="5600">
                <a:solidFill>
                  <a:srgbClr val="232253"/>
                </a:solidFill>
                <a:latin typeface="Xplor"/>
                <a:ea typeface="Xplor"/>
                <a:cs typeface="Xplor"/>
                <a:sym typeface="Xplor"/>
              </a:rPr>
              <a:t>What do you notice about a house of this income? </a:t>
            </a:r>
          </a:p>
        </p:txBody>
      </p:sp>
      <p:sp>
        <p:nvSpPr>
          <p:cNvPr name="TextBox 10" id="10"/>
          <p:cNvSpPr txBox="true"/>
          <p:nvPr/>
        </p:nvSpPr>
        <p:spPr>
          <a:xfrm rot="0">
            <a:off x="4641284" y="2312985"/>
            <a:ext cx="10984228" cy="5988943"/>
          </a:xfrm>
          <a:prstGeom prst="rect">
            <a:avLst/>
          </a:prstGeom>
        </p:spPr>
        <p:txBody>
          <a:bodyPr anchor="t" rtlCol="false" tIns="0" lIns="0" bIns="0" rIns="0">
            <a:spAutoFit/>
          </a:bodyPr>
          <a:lstStyle/>
          <a:p>
            <a:pPr algn="ctr">
              <a:lnSpc>
                <a:spcPts val="4320"/>
              </a:lnSpc>
              <a:spcBef>
                <a:spcPts val="3240"/>
              </a:spcBef>
            </a:pPr>
            <a:r>
              <a:rPr lang="en-US" b="true" sz="3600" spc="111" u="sng">
                <a:solidFill>
                  <a:srgbClr val="E5333A"/>
                </a:solidFill>
                <a:latin typeface="Nunito Bold"/>
                <a:ea typeface="Nunito Bold"/>
                <a:cs typeface="Nunito Bold"/>
                <a:sym typeface="Nunito Bold"/>
              </a:rPr>
              <a:t>$500-$1,500</a:t>
            </a:r>
          </a:p>
          <a:p>
            <a:pPr algn="ctr">
              <a:lnSpc>
                <a:spcPts val="4320"/>
              </a:lnSpc>
              <a:spcBef>
                <a:spcPts val="3240"/>
              </a:spcBef>
            </a:pPr>
            <a:r>
              <a:rPr lang="en-US" b="true" sz="3600" spc="111">
                <a:solidFill>
                  <a:srgbClr val="4272B6"/>
                </a:solidFill>
                <a:latin typeface="Nunito Bold"/>
                <a:ea typeface="Nunito Bold"/>
                <a:cs typeface="Nunito Bold"/>
                <a:sym typeface="Nunito Bold"/>
              </a:rPr>
              <a:t>Is there a relationship between income and:</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health</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family size</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occupation</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transportation</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electronics/technology</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housing/living conditions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TextBox 2" id="2"/>
          <p:cNvSpPr txBox="true"/>
          <p:nvPr/>
        </p:nvSpPr>
        <p:spPr>
          <a:xfrm rot="0">
            <a:off x="3807246" y="211224"/>
            <a:ext cx="10673508" cy="1233744"/>
          </a:xfrm>
          <a:prstGeom prst="rect">
            <a:avLst/>
          </a:prstGeom>
        </p:spPr>
        <p:txBody>
          <a:bodyPr anchor="t" rtlCol="false" tIns="0" lIns="0" bIns="0" rIns="0">
            <a:spAutoFit/>
          </a:bodyPr>
          <a:lstStyle/>
          <a:p>
            <a:pPr algn="ctr">
              <a:lnSpc>
                <a:spcPts val="9600"/>
              </a:lnSpc>
              <a:spcBef>
                <a:spcPts val="7200"/>
              </a:spcBef>
            </a:pPr>
            <a:r>
              <a:rPr lang="en-US" sz="8000">
                <a:solidFill>
                  <a:srgbClr val="232253"/>
                </a:solidFill>
                <a:latin typeface="Xplor"/>
                <a:ea typeface="Xplor"/>
                <a:cs typeface="Xplor"/>
                <a:sym typeface="Xplor"/>
              </a:rPr>
              <a:t>Let’s explore</a:t>
            </a:r>
          </a:p>
        </p:txBody>
      </p:sp>
      <p:sp>
        <p:nvSpPr>
          <p:cNvPr name="TextBox 3" id="3"/>
          <p:cNvSpPr txBox="true"/>
          <p:nvPr/>
        </p:nvSpPr>
        <p:spPr>
          <a:xfrm rot="0">
            <a:off x="4915047" y="2415596"/>
            <a:ext cx="10984228" cy="3126085"/>
          </a:xfrm>
          <a:prstGeom prst="rect">
            <a:avLst/>
          </a:prstGeom>
        </p:spPr>
        <p:txBody>
          <a:bodyPr anchor="t" rtlCol="false" tIns="0" lIns="0" bIns="0" rIns="0">
            <a:spAutoFit/>
          </a:bodyPr>
          <a:lstStyle/>
          <a:p>
            <a:pPr algn="ctr">
              <a:lnSpc>
                <a:spcPts val="4320"/>
              </a:lnSpc>
              <a:spcBef>
                <a:spcPts val="3240"/>
              </a:spcBef>
            </a:pPr>
            <a:r>
              <a:rPr lang="en-US" b="true" sz="3600" spc="111">
                <a:solidFill>
                  <a:srgbClr val="4272B6"/>
                </a:solidFill>
                <a:latin typeface="Nunito Bold"/>
                <a:ea typeface="Nunito Bold"/>
                <a:cs typeface="Nunito Bold"/>
                <a:sym typeface="Nunito Bold"/>
              </a:rPr>
              <a:t>Can you find an example of a family who has an income between </a:t>
            </a:r>
            <a:r>
              <a:rPr lang="en-US" b="true" sz="3600" spc="111" u="sng">
                <a:solidFill>
                  <a:srgbClr val="8C52FF"/>
                </a:solidFill>
                <a:latin typeface="Nunito Bold"/>
                <a:ea typeface="Nunito Bold"/>
                <a:cs typeface="Nunito Bold"/>
                <a:sym typeface="Nunito Bold"/>
              </a:rPr>
              <a:t>$5,000-$10,000</a:t>
            </a:r>
            <a:r>
              <a:rPr lang="en-US" b="true" sz="3600" spc="111">
                <a:solidFill>
                  <a:srgbClr val="4272B6"/>
                </a:solidFill>
                <a:latin typeface="Nunito Bold"/>
                <a:ea typeface="Nunito Bold"/>
                <a:cs typeface="Nunito Bold"/>
                <a:sym typeface="Nunito Bold"/>
              </a:rPr>
              <a:t>? </a:t>
            </a:r>
          </a:p>
          <a:p>
            <a:pPr algn="ctr" marL="0" indent="0" lvl="0">
              <a:lnSpc>
                <a:spcPts val="4320"/>
              </a:lnSpc>
              <a:spcBef>
                <a:spcPts val="3240"/>
              </a:spcBef>
            </a:pPr>
            <a:r>
              <a:rPr lang="en-US" b="true" sz="3600" spc="111">
                <a:solidFill>
                  <a:srgbClr val="4272B6"/>
                </a:solidFill>
                <a:latin typeface="Nunito Bold"/>
                <a:ea typeface="Nunito Bold"/>
                <a:cs typeface="Nunito Bold"/>
                <a:sym typeface="Nunito Bold"/>
              </a:rPr>
              <a:t>Scroll down your screen to get different houses to pop up, then hover over the black houses to see the income range.</a:t>
            </a:r>
          </a:p>
        </p:txBody>
      </p:sp>
      <p:sp>
        <p:nvSpPr>
          <p:cNvPr name="Freeform 4" id="4"/>
          <p:cNvSpPr/>
          <p:nvPr/>
        </p:nvSpPr>
        <p:spPr>
          <a:xfrm flipH="false" flipV="false" rot="0">
            <a:off x="0" y="230274"/>
            <a:ext cx="4641284" cy="4624406"/>
          </a:xfrm>
          <a:custGeom>
            <a:avLst/>
            <a:gdLst/>
            <a:ahLst/>
            <a:cxnLst/>
            <a:rect r="r" b="b" t="t" l="l"/>
            <a:pathLst>
              <a:path h="4624406" w="4641284">
                <a:moveTo>
                  <a:pt x="0" y="0"/>
                </a:moveTo>
                <a:lnTo>
                  <a:pt x="4641284" y="0"/>
                </a:lnTo>
                <a:lnTo>
                  <a:pt x="4641284" y="4624406"/>
                </a:lnTo>
                <a:lnTo>
                  <a:pt x="0" y="46244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9030526">
            <a:off x="783624" y="5143500"/>
            <a:ext cx="490152" cy="1433955"/>
          </a:xfrm>
          <a:custGeom>
            <a:avLst/>
            <a:gdLst/>
            <a:ahLst/>
            <a:cxnLst/>
            <a:rect r="r" b="b" t="t" l="l"/>
            <a:pathLst>
              <a:path h="1433955" w="490152">
                <a:moveTo>
                  <a:pt x="0" y="0"/>
                </a:moveTo>
                <a:lnTo>
                  <a:pt x="490152" y="0"/>
                </a:lnTo>
                <a:lnTo>
                  <a:pt x="490152" y="1433955"/>
                </a:lnTo>
                <a:lnTo>
                  <a:pt x="0" y="14339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6259464" y="5143500"/>
            <a:ext cx="1277055" cy="1873014"/>
          </a:xfrm>
          <a:custGeom>
            <a:avLst/>
            <a:gdLst/>
            <a:ahLst/>
            <a:cxnLst/>
            <a:rect r="r" b="b" t="t" l="l"/>
            <a:pathLst>
              <a:path h="1873014" w="1277055">
                <a:moveTo>
                  <a:pt x="0" y="0"/>
                </a:moveTo>
                <a:lnTo>
                  <a:pt x="1277055" y="0"/>
                </a:lnTo>
                <a:lnTo>
                  <a:pt x="1277055" y="1873014"/>
                </a:lnTo>
                <a:lnTo>
                  <a:pt x="0" y="18730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203989" y="9381467"/>
            <a:ext cx="2781987" cy="922996"/>
          </a:xfrm>
          <a:custGeom>
            <a:avLst/>
            <a:gdLst/>
            <a:ahLst/>
            <a:cxnLst/>
            <a:rect r="r" b="b" t="t" l="l"/>
            <a:pathLst>
              <a:path h="922996" w="2781987">
                <a:moveTo>
                  <a:pt x="0" y="0"/>
                </a:moveTo>
                <a:lnTo>
                  <a:pt x="2781987" y="0"/>
                </a:lnTo>
                <a:lnTo>
                  <a:pt x="2781987" y="922995"/>
                </a:lnTo>
                <a:lnTo>
                  <a:pt x="0" y="922995"/>
                </a:lnTo>
                <a:lnTo>
                  <a:pt x="0" y="0"/>
                </a:lnTo>
                <a:close/>
              </a:path>
            </a:pathLst>
          </a:custGeom>
          <a:blipFill>
            <a:blip r:embed="rId8"/>
            <a:stretch>
              <a:fillRect l="0" t="0" r="0" b="0"/>
            </a:stretch>
          </a:blipFill>
        </p:spPr>
      </p:sp>
      <p:sp>
        <p:nvSpPr>
          <p:cNvPr name="Freeform 8" id="8"/>
          <p:cNvSpPr/>
          <p:nvPr/>
        </p:nvSpPr>
        <p:spPr>
          <a:xfrm flipH="false" flipV="false" rot="0">
            <a:off x="2552540" y="9313608"/>
            <a:ext cx="4787732" cy="1058712"/>
          </a:xfrm>
          <a:custGeom>
            <a:avLst/>
            <a:gdLst/>
            <a:ahLst/>
            <a:cxnLst/>
            <a:rect r="r" b="b" t="t" l="l"/>
            <a:pathLst>
              <a:path h="1058712" w="4787732">
                <a:moveTo>
                  <a:pt x="0" y="0"/>
                </a:moveTo>
                <a:lnTo>
                  <a:pt x="4787731" y="0"/>
                </a:lnTo>
                <a:lnTo>
                  <a:pt x="4787731" y="1058713"/>
                </a:lnTo>
                <a:lnTo>
                  <a:pt x="0" y="1058713"/>
                </a:lnTo>
                <a:lnTo>
                  <a:pt x="0" y="0"/>
                </a:lnTo>
                <a:close/>
              </a:path>
            </a:pathLst>
          </a:custGeom>
          <a:blipFill>
            <a:blip r:embed="rId9"/>
            <a:stretch>
              <a:fillRect l="0" t="0" r="0" b="0"/>
            </a:stretch>
          </a:blipFill>
        </p:spPr>
      </p:sp>
      <p:sp>
        <p:nvSpPr>
          <p:cNvPr name="Freeform 9" id="9"/>
          <p:cNvSpPr/>
          <p:nvPr/>
        </p:nvSpPr>
        <p:spPr>
          <a:xfrm flipH="false" flipV="false" rot="0">
            <a:off x="2765409" y="6699888"/>
            <a:ext cx="3412799" cy="776457"/>
          </a:xfrm>
          <a:custGeom>
            <a:avLst/>
            <a:gdLst/>
            <a:ahLst/>
            <a:cxnLst/>
            <a:rect r="r" b="b" t="t" l="l"/>
            <a:pathLst>
              <a:path h="776457" w="3412799">
                <a:moveTo>
                  <a:pt x="0" y="0"/>
                </a:moveTo>
                <a:lnTo>
                  <a:pt x="3412799" y="0"/>
                </a:lnTo>
                <a:lnTo>
                  <a:pt x="3412799" y="776457"/>
                </a:lnTo>
                <a:lnTo>
                  <a:pt x="0" y="776457"/>
                </a:lnTo>
                <a:lnTo>
                  <a:pt x="0" y="0"/>
                </a:lnTo>
                <a:close/>
              </a:path>
            </a:pathLst>
          </a:custGeom>
          <a:blipFill>
            <a:blip r:embed="rId10"/>
            <a:stretch>
              <a:fillRect l="0" t="0" r="0" b="0"/>
            </a:stretch>
          </a:blipFill>
        </p:spPr>
      </p:sp>
      <p:sp>
        <p:nvSpPr>
          <p:cNvPr name="TextBox 10" id="10"/>
          <p:cNvSpPr txBox="true"/>
          <p:nvPr/>
        </p:nvSpPr>
        <p:spPr>
          <a:xfrm rot="0">
            <a:off x="6178208" y="6188475"/>
            <a:ext cx="8457906" cy="1741803"/>
          </a:xfrm>
          <a:prstGeom prst="rect">
            <a:avLst/>
          </a:prstGeom>
        </p:spPr>
        <p:txBody>
          <a:bodyPr anchor="t" rtlCol="false" tIns="0" lIns="0" bIns="0" rIns="0">
            <a:spAutoFit/>
          </a:bodyPr>
          <a:lstStyle/>
          <a:p>
            <a:pPr algn="ctr">
              <a:lnSpc>
                <a:spcPts val="2407"/>
              </a:lnSpc>
              <a:spcBef>
                <a:spcPts val="1805"/>
              </a:spcBef>
            </a:pPr>
            <a:r>
              <a:rPr lang="en-US" b="true" sz="2799">
                <a:solidFill>
                  <a:srgbClr val="232253"/>
                </a:solidFill>
                <a:latin typeface="Nunito Bold"/>
                <a:ea typeface="Nunito Bold"/>
                <a:cs typeface="Nunito Bold"/>
                <a:sym typeface="Nunito Bold"/>
              </a:rPr>
              <a:t>Once you choose a house, read the description.  Then, you will visit that family and share with a partner.  What do you see that is the same? Different?  </a:t>
            </a:r>
          </a:p>
          <a:p>
            <a:pPr algn="ctr">
              <a:lnSpc>
                <a:spcPts val="2408"/>
              </a:lnSpc>
              <a:spcBef>
                <a:spcPts val="1806"/>
              </a:spcBef>
            </a:pPr>
            <a:r>
              <a:rPr lang="en-US" b="true" sz="2800">
                <a:solidFill>
                  <a:srgbClr val="232253"/>
                </a:solidFill>
                <a:latin typeface="Nunito Bold"/>
                <a:ea typeface="Nunito Bold"/>
                <a:cs typeface="Nunito Bold"/>
                <a:sym typeface="Nunito Bold"/>
              </a:rPr>
              <a:t>If you hover over the pictures, the video will play.</a:t>
            </a:r>
          </a:p>
        </p:txBody>
      </p:sp>
      <p:sp>
        <p:nvSpPr>
          <p:cNvPr name="TextBox 11" id="11"/>
          <p:cNvSpPr txBox="true"/>
          <p:nvPr/>
        </p:nvSpPr>
        <p:spPr>
          <a:xfrm rot="0">
            <a:off x="203989" y="8576374"/>
            <a:ext cx="7416605" cy="737234"/>
          </a:xfrm>
          <a:prstGeom prst="rect">
            <a:avLst/>
          </a:prstGeom>
        </p:spPr>
        <p:txBody>
          <a:bodyPr anchor="t" rtlCol="false" tIns="0" lIns="0" bIns="0" rIns="0">
            <a:spAutoFit/>
          </a:bodyPr>
          <a:lstStyle/>
          <a:p>
            <a:pPr algn="ctr">
              <a:lnSpc>
                <a:spcPts val="2940"/>
              </a:lnSpc>
            </a:pPr>
            <a:r>
              <a:rPr lang="en-US" sz="2100">
                <a:solidFill>
                  <a:srgbClr val="000000"/>
                </a:solidFill>
                <a:latin typeface="Arimo"/>
                <a:ea typeface="Arimo"/>
                <a:cs typeface="Arimo"/>
                <a:sym typeface="Arimo"/>
              </a:rPr>
              <a:t>You can either click ‘reset’ or click the Dollar Street sign on the top left corner to reset your street</a:t>
            </a:r>
          </a:p>
        </p:txBody>
      </p:sp>
      <p:sp>
        <p:nvSpPr>
          <p:cNvPr name="Freeform 12" id="12"/>
          <p:cNvSpPr/>
          <p:nvPr/>
        </p:nvSpPr>
        <p:spPr>
          <a:xfrm flipH="false" flipV="false" rot="0">
            <a:off x="15468339" y="6238753"/>
            <a:ext cx="3131178" cy="4770493"/>
          </a:xfrm>
          <a:custGeom>
            <a:avLst/>
            <a:gdLst/>
            <a:ahLst/>
            <a:cxnLst/>
            <a:rect r="r" b="b" t="t" l="l"/>
            <a:pathLst>
              <a:path h="4770493" w="3131178">
                <a:moveTo>
                  <a:pt x="0" y="0"/>
                </a:moveTo>
                <a:lnTo>
                  <a:pt x="3131178" y="0"/>
                </a:lnTo>
                <a:lnTo>
                  <a:pt x="3131178" y="4770493"/>
                </a:lnTo>
                <a:lnTo>
                  <a:pt x="0" y="477049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0" y="230274"/>
            <a:ext cx="4641284" cy="4624406"/>
          </a:xfrm>
          <a:custGeom>
            <a:avLst/>
            <a:gdLst/>
            <a:ahLst/>
            <a:cxnLst/>
            <a:rect r="r" b="b" t="t" l="l"/>
            <a:pathLst>
              <a:path h="4624406" w="4641284">
                <a:moveTo>
                  <a:pt x="0" y="0"/>
                </a:moveTo>
                <a:lnTo>
                  <a:pt x="4641284" y="0"/>
                </a:lnTo>
                <a:lnTo>
                  <a:pt x="4641284" y="4624406"/>
                </a:lnTo>
                <a:lnTo>
                  <a:pt x="0" y="46244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030526">
            <a:off x="783624" y="5143500"/>
            <a:ext cx="490152" cy="1433955"/>
          </a:xfrm>
          <a:custGeom>
            <a:avLst/>
            <a:gdLst/>
            <a:ahLst/>
            <a:cxnLst/>
            <a:rect r="r" b="b" t="t" l="l"/>
            <a:pathLst>
              <a:path h="1433955" w="490152">
                <a:moveTo>
                  <a:pt x="0" y="0"/>
                </a:moveTo>
                <a:lnTo>
                  <a:pt x="490152" y="0"/>
                </a:lnTo>
                <a:lnTo>
                  <a:pt x="490152" y="1433955"/>
                </a:lnTo>
                <a:lnTo>
                  <a:pt x="0" y="14339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259464" y="5143500"/>
            <a:ext cx="1277055" cy="1873014"/>
          </a:xfrm>
          <a:custGeom>
            <a:avLst/>
            <a:gdLst/>
            <a:ahLst/>
            <a:cxnLst/>
            <a:rect r="r" b="b" t="t" l="l"/>
            <a:pathLst>
              <a:path h="1873014" w="1277055">
                <a:moveTo>
                  <a:pt x="0" y="0"/>
                </a:moveTo>
                <a:lnTo>
                  <a:pt x="1277055" y="0"/>
                </a:lnTo>
                <a:lnTo>
                  <a:pt x="1277055" y="1873014"/>
                </a:lnTo>
                <a:lnTo>
                  <a:pt x="0" y="187301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203989" y="9381467"/>
            <a:ext cx="2781987" cy="922996"/>
          </a:xfrm>
          <a:custGeom>
            <a:avLst/>
            <a:gdLst/>
            <a:ahLst/>
            <a:cxnLst/>
            <a:rect r="r" b="b" t="t" l="l"/>
            <a:pathLst>
              <a:path h="922996" w="2781987">
                <a:moveTo>
                  <a:pt x="0" y="0"/>
                </a:moveTo>
                <a:lnTo>
                  <a:pt x="2781987" y="0"/>
                </a:lnTo>
                <a:lnTo>
                  <a:pt x="2781987" y="922995"/>
                </a:lnTo>
                <a:lnTo>
                  <a:pt x="0" y="922995"/>
                </a:lnTo>
                <a:lnTo>
                  <a:pt x="0" y="0"/>
                </a:lnTo>
                <a:close/>
              </a:path>
            </a:pathLst>
          </a:custGeom>
          <a:blipFill>
            <a:blip r:embed="rId8"/>
            <a:stretch>
              <a:fillRect l="0" t="0" r="0" b="0"/>
            </a:stretch>
          </a:blipFill>
        </p:spPr>
      </p:sp>
      <p:sp>
        <p:nvSpPr>
          <p:cNvPr name="Freeform 6" id="6"/>
          <p:cNvSpPr/>
          <p:nvPr/>
        </p:nvSpPr>
        <p:spPr>
          <a:xfrm flipH="false" flipV="false" rot="0">
            <a:off x="2552540" y="9313608"/>
            <a:ext cx="4787732" cy="1058712"/>
          </a:xfrm>
          <a:custGeom>
            <a:avLst/>
            <a:gdLst/>
            <a:ahLst/>
            <a:cxnLst/>
            <a:rect r="r" b="b" t="t" l="l"/>
            <a:pathLst>
              <a:path h="1058712" w="4787732">
                <a:moveTo>
                  <a:pt x="0" y="0"/>
                </a:moveTo>
                <a:lnTo>
                  <a:pt x="4787731" y="0"/>
                </a:lnTo>
                <a:lnTo>
                  <a:pt x="4787731" y="1058713"/>
                </a:lnTo>
                <a:lnTo>
                  <a:pt x="0" y="1058713"/>
                </a:lnTo>
                <a:lnTo>
                  <a:pt x="0" y="0"/>
                </a:lnTo>
                <a:close/>
              </a:path>
            </a:pathLst>
          </a:custGeom>
          <a:blipFill>
            <a:blip r:embed="rId9"/>
            <a:stretch>
              <a:fillRect l="0" t="0" r="0" b="0"/>
            </a:stretch>
          </a:blipFill>
        </p:spPr>
      </p:sp>
      <p:sp>
        <p:nvSpPr>
          <p:cNvPr name="TextBox 7" id="7"/>
          <p:cNvSpPr txBox="true"/>
          <p:nvPr/>
        </p:nvSpPr>
        <p:spPr>
          <a:xfrm rot="0">
            <a:off x="203989" y="8576374"/>
            <a:ext cx="7416605" cy="737234"/>
          </a:xfrm>
          <a:prstGeom prst="rect">
            <a:avLst/>
          </a:prstGeom>
        </p:spPr>
        <p:txBody>
          <a:bodyPr anchor="t" rtlCol="false" tIns="0" lIns="0" bIns="0" rIns="0">
            <a:spAutoFit/>
          </a:bodyPr>
          <a:lstStyle/>
          <a:p>
            <a:pPr algn="ctr">
              <a:lnSpc>
                <a:spcPts val="2940"/>
              </a:lnSpc>
            </a:pPr>
            <a:r>
              <a:rPr lang="en-US" sz="2100">
                <a:solidFill>
                  <a:srgbClr val="000000"/>
                </a:solidFill>
                <a:latin typeface="Arimo"/>
                <a:ea typeface="Arimo"/>
                <a:cs typeface="Arimo"/>
                <a:sym typeface="Arimo"/>
              </a:rPr>
              <a:t>You can either click ‘reset’ or click the Dollar Street sign on the top left corner to reset your street</a:t>
            </a:r>
          </a:p>
        </p:txBody>
      </p:sp>
      <p:sp>
        <p:nvSpPr>
          <p:cNvPr name="Freeform 8" id="8"/>
          <p:cNvSpPr/>
          <p:nvPr/>
        </p:nvSpPr>
        <p:spPr>
          <a:xfrm flipH="false" flipV="false" rot="0">
            <a:off x="15468339" y="6238753"/>
            <a:ext cx="3131178" cy="4770493"/>
          </a:xfrm>
          <a:custGeom>
            <a:avLst/>
            <a:gdLst/>
            <a:ahLst/>
            <a:cxnLst/>
            <a:rect r="r" b="b" t="t" l="l"/>
            <a:pathLst>
              <a:path h="4770493" w="3131178">
                <a:moveTo>
                  <a:pt x="0" y="0"/>
                </a:moveTo>
                <a:lnTo>
                  <a:pt x="3131178" y="0"/>
                </a:lnTo>
                <a:lnTo>
                  <a:pt x="3131178" y="4770493"/>
                </a:lnTo>
                <a:lnTo>
                  <a:pt x="0" y="477049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9" id="9"/>
          <p:cNvSpPr txBox="true"/>
          <p:nvPr/>
        </p:nvSpPr>
        <p:spPr>
          <a:xfrm rot="0">
            <a:off x="3807246" y="-19629"/>
            <a:ext cx="14024050" cy="1704975"/>
          </a:xfrm>
          <a:prstGeom prst="rect">
            <a:avLst/>
          </a:prstGeom>
        </p:spPr>
        <p:txBody>
          <a:bodyPr anchor="t" rtlCol="false" tIns="0" lIns="0" bIns="0" rIns="0">
            <a:spAutoFit/>
          </a:bodyPr>
          <a:lstStyle/>
          <a:p>
            <a:pPr algn="ctr">
              <a:lnSpc>
                <a:spcPts val="6720"/>
              </a:lnSpc>
              <a:spcBef>
                <a:spcPts val="5040"/>
              </a:spcBef>
            </a:pPr>
            <a:r>
              <a:rPr lang="en-US" sz="5600">
                <a:solidFill>
                  <a:srgbClr val="232253"/>
                </a:solidFill>
                <a:latin typeface="Xplor"/>
                <a:ea typeface="Xplor"/>
                <a:cs typeface="Xplor"/>
                <a:sym typeface="Xplor"/>
              </a:rPr>
              <a:t>What do you notice about a house of this income? </a:t>
            </a:r>
          </a:p>
        </p:txBody>
      </p:sp>
      <p:sp>
        <p:nvSpPr>
          <p:cNvPr name="TextBox 10" id="10"/>
          <p:cNvSpPr txBox="true"/>
          <p:nvPr/>
        </p:nvSpPr>
        <p:spPr>
          <a:xfrm rot="0">
            <a:off x="4641284" y="2312985"/>
            <a:ext cx="10984228" cy="5988943"/>
          </a:xfrm>
          <a:prstGeom prst="rect">
            <a:avLst/>
          </a:prstGeom>
        </p:spPr>
        <p:txBody>
          <a:bodyPr anchor="t" rtlCol="false" tIns="0" lIns="0" bIns="0" rIns="0">
            <a:spAutoFit/>
          </a:bodyPr>
          <a:lstStyle/>
          <a:p>
            <a:pPr algn="ctr">
              <a:lnSpc>
                <a:spcPts val="4320"/>
              </a:lnSpc>
              <a:spcBef>
                <a:spcPts val="3240"/>
              </a:spcBef>
            </a:pPr>
            <a:r>
              <a:rPr lang="en-US" b="true" sz="3600" spc="111" u="sng">
                <a:solidFill>
                  <a:srgbClr val="8C52FF"/>
                </a:solidFill>
                <a:latin typeface="Nunito Bold"/>
                <a:ea typeface="Nunito Bold"/>
                <a:cs typeface="Nunito Bold"/>
                <a:sym typeface="Nunito Bold"/>
              </a:rPr>
              <a:t>$5,000-$10,000</a:t>
            </a:r>
          </a:p>
          <a:p>
            <a:pPr algn="ctr">
              <a:lnSpc>
                <a:spcPts val="4320"/>
              </a:lnSpc>
              <a:spcBef>
                <a:spcPts val="3240"/>
              </a:spcBef>
            </a:pPr>
            <a:r>
              <a:rPr lang="en-US" b="true" sz="3600" spc="111">
                <a:solidFill>
                  <a:srgbClr val="4272B6"/>
                </a:solidFill>
                <a:latin typeface="Nunito Bold"/>
                <a:ea typeface="Nunito Bold"/>
                <a:cs typeface="Nunito Bold"/>
                <a:sym typeface="Nunito Bold"/>
              </a:rPr>
              <a:t>Is there a relationship between income and:</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health</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family size</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occupation</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transportation</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electronics/technology</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housing/living conditions</a:t>
            </a:r>
          </a:p>
        </p:txBody>
      </p:sp>
      <p:sp>
        <p:nvSpPr>
          <p:cNvPr name="Freeform 11" id="11"/>
          <p:cNvSpPr/>
          <p:nvPr/>
        </p:nvSpPr>
        <p:spPr>
          <a:xfrm flipH="false" flipV="false" rot="0">
            <a:off x="0" y="230274"/>
            <a:ext cx="4641284" cy="4624406"/>
          </a:xfrm>
          <a:custGeom>
            <a:avLst/>
            <a:gdLst/>
            <a:ahLst/>
            <a:cxnLst/>
            <a:rect r="r" b="b" t="t" l="l"/>
            <a:pathLst>
              <a:path h="4624406" w="4641284">
                <a:moveTo>
                  <a:pt x="0" y="0"/>
                </a:moveTo>
                <a:lnTo>
                  <a:pt x="4641284" y="0"/>
                </a:lnTo>
                <a:lnTo>
                  <a:pt x="4641284" y="4624406"/>
                </a:lnTo>
                <a:lnTo>
                  <a:pt x="0" y="46244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TextBox 2" id="2"/>
          <p:cNvSpPr txBox="true"/>
          <p:nvPr/>
        </p:nvSpPr>
        <p:spPr>
          <a:xfrm rot="0">
            <a:off x="3807246" y="211224"/>
            <a:ext cx="10673508" cy="1233744"/>
          </a:xfrm>
          <a:prstGeom prst="rect">
            <a:avLst/>
          </a:prstGeom>
        </p:spPr>
        <p:txBody>
          <a:bodyPr anchor="t" rtlCol="false" tIns="0" lIns="0" bIns="0" rIns="0">
            <a:spAutoFit/>
          </a:bodyPr>
          <a:lstStyle/>
          <a:p>
            <a:pPr algn="ctr">
              <a:lnSpc>
                <a:spcPts val="9600"/>
              </a:lnSpc>
              <a:spcBef>
                <a:spcPts val="7200"/>
              </a:spcBef>
            </a:pPr>
            <a:r>
              <a:rPr lang="en-US" sz="8000">
                <a:solidFill>
                  <a:srgbClr val="232253"/>
                </a:solidFill>
                <a:latin typeface="Xplor"/>
                <a:ea typeface="Xplor"/>
                <a:cs typeface="Xplor"/>
                <a:sym typeface="Xplor"/>
              </a:rPr>
              <a:t>Let’s explore</a:t>
            </a:r>
          </a:p>
        </p:txBody>
      </p:sp>
      <p:sp>
        <p:nvSpPr>
          <p:cNvPr name="TextBox 3" id="3"/>
          <p:cNvSpPr txBox="true"/>
          <p:nvPr/>
        </p:nvSpPr>
        <p:spPr>
          <a:xfrm rot="0">
            <a:off x="4915047" y="2415596"/>
            <a:ext cx="10984228" cy="3126085"/>
          </a:xfrm>
          <a:prstGeom prst="rect">
            <a:avLst/>
          </a:prstGeom>
        </p:spPr>
        <p:txBody>
          <a:bodyPr anchor="t" rtlCol="false" tIns="0" lIns="0" bIns="0" rIns="0">
            <a:spAutoFit/>
          </a:bodyPr>
          <a:lstStyle/>
          <a:p>
            <a:pPr algn="ctr">
              <a:lnSpc>
                <a:spcPts val="4320"/>
              </a:lnSpc>
              <a:spcBef>
                <a:spcPts val="3240"/>
              </a:spcBef>
            </a:pPr>
            <a:r>
              <a:rPr lang="en-US" b="true" sz="3600" spc="111">
                <a:solidFill>
                  <a:srgbClr val="4272B6"/>
                </a:solidFill>
                <a:latin typeface="Nunito Bold"/>
                <a:ea typeface="Nunito Bold"/>
                <a:cs typeface="Nunito Bold"/>
                <a:sym typeface="Nunito Bold"/>
              </a:rPr>
              <a:t>Can you find an example of a family who has an income between </a:t>
            </a:r>
            <a:r>
              <a:rPr lang="en-US" b="true" sz="3600" spc="111" u="sng">
                <a:solidFill>
                  <a:srgbClr val="FFD636"/>
                </a:solidFill>
                <a:latin typeface="Nunito Bold"/>
                <a:ea typeface="Nunito Bold"/>
                <a:cs typeface="Nunito Bold"/>
                <a:sym typeface="Nunito Bold"/>
              </a:rPr>
              <a:t>$10,000+</a:t>
            </a:r>
            <a:r>
              <a:rPr lang="en-US" b="true" sz="3600" spc="111">
                <a:solidFill>
                  <a:srgbClr val="4272B6"/>
                </a:solidFill>
                <a:latin typeface="Nunito Bold"/>
                <a:ea typeface="Nunito Bold"/>
                <a:cs typeface="Nunito Bold"/>
                <a:sym typeface="Nunito Bold"/>
              </a:rPr>
              <a:t>? </a:t>
            </a:r>
          </a:p>
          <a:p>
            <a:pPr algn="ctr" marL="0" indent="0" lvl="0">
              <a:lnSpc>
                <a:spcPts val="4320"/>
              </a:lnSpc>
              <a:spcBef>
                <a:spcPts val="3240"/>
              </a:spcBef>
            </a:pPr>
            <a:r>
              <a:rPr lang="en-US" b="true" sz="3600" spc="111">
                <a:solidFill>
                  <a:srgbClr val="4272B6"/>
                </a:solidFill>
                <a:latin typeface="Nunito Bold"/>
                <a:ea typeface="Nunito Bold"/>
                <a:cs typeface="Nunito Bold"/>
                <a:sym typeface="Nunito Bold"/>
              </a:rPr>
              <a:t>Scroll down your screen to get different houses to pop up, then hover over the black houses to see the income range.</a:t>
            </a:r>
          </a:p>
        </p:txBody>
      </p:sp>
      <p:sp>
        <p:nvSpPr>
          <p:cNvPr name="Freeform 4" id="4"/>
          <p:cNvSpPr/>
          <p:nvPr/>
        </p:nvSpPr>
        <p:spPr>
          <a:xfrm flipH="false" flipV="false" rot="9030526">
            <a:off x="783624" y="5143500"/>
            <a:ext cx="490152" cy="1433955"/>
          </a:xfrm>
          <a:custGeom>
            <a:avLst/>
            <a:gdLst/>
            <a:ahLst/>
            <a:cxnLst/>
            <a:rect r="r" b="b" t="t" l="l"/>
            <a:pathLst>
              <a:path h="1433955" w="490152">
                <a:moveTo>
                  <a:pt x="0" y="0"/>
                </a:moveTo>
                <a:lnTo>
                  <a:pt x="490152" y="0"/>
                </a:lnTo>
                <a:lnTo>
                  <a:pt x="490152" y="1433955"/>
                </a:lnTo>
                <a:lnTo>
                  <a:pt x="0" y="14339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6259464" y="5143500"/>
            <a:ext cx="1277055" cy="1873014"/>
          </a:xfrm>
          <a:custGeom>
            <a:avLst/>
            <a:gdLst/>
            <a:ahLst/>
            <a:cxnLst/>
            <a:rect r="r" b="b" t="t" l="l"/>
            <a:pathLst>
              <a:path h="1873014" w="1277055">
                <a:moveTo>
                  <a:pt x="0" y="0"/>
                </a:moveTo>
                <a:lnTo>
                  <a:pt x="1277055" y="0"/>
                </a:lnTo>
                <a:lnTo>
                  <a:pt x="1277055" y="1873014"/>
                </a:lnTo>
                <a:lnTo>
                  <a:pt x="0" y="18730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203989" y="9381467"/>
            <a:ext cx="2781987" cy="922996"/>
          </a:xfrm>
          <a:custGeom>
            <a:avLst/>
            <a:gdLst/>
            <a:ahLst/>
            <a:cxnLst/>
            <a:rect r="r" b="b" t="t" l="l"/>
            <a:pathLst>
              <a:path h="922996" w="2781987">
                <a:moveTo>
                  <a:pt x="0" y="0"/>
                </a:moveTo>
                <a:lnTo>
                  <a:pt x="2781987" y="0"/>
                </a:lnTo>
                <a:lnTo>
                  <a:pt x="2781987" y="922995"/>
                </a:lnTo>
                <a:lnTo>
                  <a:pt x="0" y="922995"/>
                </a:lnTo>
                <a:lnTo>
                  <a:pt x="0" y="0"/>
                </a:lnTo>
                <a:close/>
              </a:path>
            </a:pathLst>
          </a:custGeom>
          <a:blipFill>
            <a:blip r:embed="rId6"/>
            <a:stretch>
              <a:fillRect l="0" t="0" r="0" b="0"/>
            </a:stretch>
          </a:blipFill>
        </p:spPr>
      </p:sp>
      <p:sp>
        <p:nvSpPr>
          <p:cNvPr name="Freeform 7" id="7"/>
          <p:cNvSpPr/>
          <p:nvPr/>
        </p:nvSpPr>
        <p:spPr>
          <a:xfrm flipH="false" flipV="false" rot="0">
            <a:off x="2552540" y="9313608"/>
            <a:ext cx="4787732" cy="1058712"/>
          </a:xfrm>
          <a:custGeom>
            <a:avLst/>
            <a:gdLst/>
            <a:ahLst/>
            <a:cxnLst/>
            <a:rect r="r" b="b" t="t" l="l"/>
            <a:pathLst>
              <a:path h="1058712" w="4787732">
                <a:moveTo>
                  <a:pt x="0" y="0"/>
                </a:moveTo>
                <a:lnTo>
                  <a:pt x="4787731" y="0"/>
                </a:lnTo>
                <a:lnTo>
                  <a:pt x="4787731" y="1058713"/>
                </a:lnTo>
                <a:lnTo>
                  <a:pt x="0" y="1058713"/>
                </a:lnTo>
                <a:lnTo>
                  <a:pt x="0" y="0"/>
                </a:lnTo>
                <a:close/>
              </a:path>
            </a:pathLst>
          </a:custGeom>
          <a:blipFill>
            <a:blip r:embed="rId7"/>
            <a:stretch>
              <a:fillRect l="0" t="0" r="0" b="0"/>
            </a:stretch>
          </a:blipFill>
        </p:spPr>
      </p:sp>
      <p:sp>
        <p:nvSpPr>
          <p:cNvPr name="Freeform 8" id="8"/>
          <p:cNvSpPr/>
          <p:nvPr/>
        </p:nvSpPr>
        <p:spPr>
          <a:xfrm flipH="false" flipV="false" rot="0">
            <a:off x="2765409" y="6699888"/>
            <a:ext cx="3412799" cy="776457"/>
          </a:xfrm>
          <a:custGeom>
            <a:avLst/>
            <a:gdLst/>
            <a:ahLst/>
            <a:cxnLst/>
            <a:rect r="r" b="b" t="t" l="l"/>
            <a:pathLst>
              <a:path h="776457" w="3412799">
                <a:moveTo>
                  <a:pt x="0" y="0"/>
                </a:moveTo>
                <a:lnTo>
                  <a:pt x="3412799" y="0"/>
                </a:lnTo>
                <a:lnTo>
                  <a:pt x="3412799" y="776457"/>
                </a:lnTo>
                <a:lnTo>
                  <a:pt x="0" y="776457"/>
                </a:lnTo>
                <a:lnTo>
                  <a:pt x="0" y="0"/>
                </a:lnTo>
                <a:close/>
              </a:path>
            </a:pathLst>
          </a:custGeom>
          <a:blipFill>
            <a:blip r:embed="rId8"/>
            <a:stretch>
              <a:fillRect l="0" t="0" r="0" b="0"/>
            </a:stretch>
          </a:blipFill>
        </p:spPr>
      </p:sp>
      <p:sp>
        <p:nvSpPr>
          <p:cNvPr name="TextBox 9" id="9"/>
          <p:cNvSpPr txBox="true"/>
          <p:nvPr/>
        </p:nvSpPr>
        <p:spPr>
          <a:xfrm rot="0">
            <a:off x="6178208" y="6188475"/>
            <a:ext cx="8457906" cy="1741803"/>
          </a:xfrm>
          <a:prstGeom prst="rect">
            <a:avLst/>
          </a:prstGeom>
        </p:spPr>
        <p:txBody>
          <a:bodyPr anchor="t" rtlCol="false" tIns="0" lIns="0" bIns="0" rIns="0">
            <a:spAutoFit/>
          </a:bodyPr>
          <a:lstStyle/>
          <a:p>
            <a:pPr algn="ctr">
              <a:lnSpc>
                <a:spcPts val="2407"/>
              </a:lnSpc>
              <a:spcBef>
                <a:spcPts val="1805"/>
              </a:spcBef>
            </a:pPr>
            <a:r>
              <a:rPr lang="en-US" b="true" sz="2799">
                <a:solidFill>
                  <a:srgbClr val="232253"/>
                </a:solidFill>
                <a:latin typeface="Nunito Bold"/>
                <a:ea typeface="Nunito Bold"/>
                <a:cs typeface="Nunito Bold"/>
                <a:sym typeface="Nunito Bold"/>
              </a:rPr>
              <a:t>Once you choose a house, read the description.  Then, you will visit that family and share with a partner.  What do you see that is the same? Different?  </a:t>
            </a:r>
          </a:p>
          <a:p>
            <a:pPr algn="ctr">
              <a:lnSpc>
                <a:spcPts val="2408"/>
              </a:lnSpc>
              <a:spcBef>
                <a:spcPts val="1806"/>
              </a:spcBef>
            </a:pPr>
            <a:r>
              <a:rPr lang="en-US" b="true" sz="2800">
                <a:solidFill>
                  <a:srgbClr val="232253"/>
                </a:solidFill>
                <a:latin typeface="Nunito Bold"/>
                <a:ea typeface="Nunito Bold"/>
                <a:cs typeface="Nunito Bold"/>
                <a:sym typeface="Nunito Bold"/>
              </a:rPr>
              <a:t>If you hover over the pictures, the video will play.</a:t>
            </a:r>
          </a:p>
        </p:txBody>
      </p:sp>
      <p:sp>
        <p:nvSpPr>
          <p:cNvPr name="TextBox 10" id="10"/>
          <p:cNvSpPr txBox="true"/>
          <p:nvPr/>
        </p:nvSpPr>
        <p:spPr>
          <a:xfrm rot="0">
            <a:off x="203989" y="8576374"/>
            <a:ext cx="7416605" cy="737234"/>
          </a:xfrm>
          <a:prstGeom prst="rect">
            <a:avLst/>
          </a:prstGeom>
        </p:spPr>
        <p:txBody>
          <a:bodyPr anchor="t" rtlCol="false" tIns="0" lIns="0" bIns="0" rIns="0">
            <a:spAutoFit/>
          </a:bodyPr>
          <a:lstStyle/>
          <a:p>
            <a:pPr algn="ctr">
              <a:lnSpc>
                <a:spcPts val="2940"/>
              </a:lnSpc>
            </a:pPr>
            <a:r>
              <a:rPr lang="en-US" sz="2100">
                <a:solidFill>
                  <a:srgbClr val="000000"/>
                </a:solidFill>
                <a:latin typeface="Arimo"/>
                <a:ea typeface="Arimo"/>
                <a:cs typeface="Arimo"/>
                <a:sym typeface="Arimo"/>
              </a:rPr>
              <a:t>You can either click ‘reset’ or click the Dollar Street sign on the top left corner to reset your street</a:t>
            </a:r>
          </a:p>
        </p:txBody>
      </p:sp>
      <p:sp>
        <p:nvSpPr>
          <p:cNvPr name="Freeform 11" id="11"/>
          <p:cNvSpPr/>
          <p:nvPr/>
        </p:nvSpPr>
        <p:spPr>
          <a:xfrm flipH="false" flipV="false" rot="0">
            <a:off x="15468339" y="6238753"/>
            <a:ext cx="3131178" cy="4770493"/>
          </a:xfrm>
          <a:custGeom>
            <a:avLst/>
            <a:gdLst/>
            <a:ahLst/>
            <a:cxnLst/>
            <a:rect r="r" b="b" t="t" l="l"/>
            <a:pathLst>
              <a:path h="4770493" w="3131178">
                <a:moveTo>
                  <a:pt x="0" y="0"/>
                </a:moveTo>
                <a:lnTo>
                  <a:pt x="3131178" y="0"/>
                </a:lnTo>
                <a:lnTo>
                  <a:pt x="3131178" y="4770493"/>
                </a:lnTo>
                <a:lnTo>
                  <a:pt x="0" y="477049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0">
            <a:off x="-1010868" y="0"/>
            <a:ext cx="5707464" cy="5510297"/>
          </a:xfrm>
          <a:custGeom>
            <a:avLst/>
            <a:gdLst/>
            <a:ahLst/>
            <a:cxnLst/>
            <a:rect r="r" b="b" t="t" l="l"/>
            <a:pathLst>
              <a:path h="5510297" w="5707464">
                <a:moveTo>
                  <a:pt x="0" y="0"/>
                </a:moveTo>
                <a:lnTo>
                  <a:pt x="5707464" y="0"/>
                </a:lnTo>
                <a:lnTo>
                  <a:pt x="5707464" y="5510297"/>
                </a:lnTo>
                <a:lnTo>
                  <a:pt x="0" y="551029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9030526">
            <a:off x="783624" y="5143500"/>
            <a:ext cx="490152" cy="1433955"/>
          </a:xfrm>
          <a:custGeom>
            <a:avLst/>
            <a:gdLst/>
            <a:ahLst/>
            <a:cxnLst/>
            <a:rect r="r" b="b" t="t" l="l"/>
            <a:pathLst>
              <a:path h="1433955" w="490152">
                <a:moveTo>
                  <a:pt x="0" y="0"/>
                </a:moveTo>
                <a:lnTo>
                  <a:pt x="490152" y="0"/>
                </a:lnTo>
                <a:lnTo>
                  <a:pt x="490152" y="1433955"/>
                </a:lnTo>
                <a:lnTo>
                  <a:pt x="0" y="14339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259464" y="5143500"/>
            <a:ext cx="1277055" cy="1873014"/>
          </a:xfrm>
          <a:custGeom>
            <a:avLst/>
            <a:gdLst/>
            <a:ahLst/>
            <a:cxnLst/>
            <a:rect r="r" b="b" t="t" l="l"/>
            <a:pathLst>
              <a:path h="1873014" w="1277055">
                <a:moveTo>
                  <a:pt x="0" y="0"/>
                </a:moveTo>
                <a:lnTo>
                  <a:pt x="1277055" y="0"/>
                </a:lnTo>
                <a:lnTo>
                  <a:pt x="1277055" y="1873014"/>
                </a:lnTo>
                <a:lnTo>
                  <a:pt x="0" y="18730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03989" y="9381467"/>
            <a:ext cx="2781987" cy="922996"/>
          </a:xfrm>
          <a:custGeom>
            <a:avLst/>
            <a:gdLst/>
            <a:ahLst/>
            <a:cxnLst/>
            <a:rect r="r" b="b" t="t" l="l"/>
            <a:pathLst>
              <a:path h="922996" w="2781987">
                <a:moveTo>
                  <a:pt x="0" y="0"/>
                </a:moveTo>
                <a:lnTo>
                  <a:pt x="2781987" y="0"/>
                </a:lnTo>
                <a:lnTo>
                  <a:pt x="2781987" y="922995"/>
                </a:lnTo>
                <a:lnTo>
                  <a:pt x="0" y="922995"/>
                </a:lnTo>
                <a:lnTo>
                  <a:pt x="0" y="0"/>
                </a:lnTo>
                <a:close/>
              </a:path>
            </a:pathLst>
          </a:custGeom>
          <a:blipFill>
            <a:blip r:embed="rId6"/>
            <a:stretch>
              <a:fillRect l="0" t="0" r="0" b="0"/>
            </a:stretch>
          </a:blipFill>
        </p:spPr>
      </p:sp>
      <p:sp>
        <p:nvSpPr>
          <p:cNvPr name="Freeform 5" id="5"/>
          <p:cNvSpPr/>
          <p:nvPr/>
        </p:nvSpPr>
        <p:spPr>
          <a:xfrm flipH="false" flipV="false" rot="0">
            <a:off x="2552540" y="9313608"/>
            <a:ext cx="4787732" cy="1058712"/>
          </a:xfrm>
          <a:custGeom>
            <a:avLst/>
            <a:gdLst/>
            <a:ahLst/>
            <a:cxnLst/>
            <a:rect r="r" b="b" t="t" l="l"/>
            <a:pathLst>
              <a:path h="1058712" w="4787732">
                <a:moveTo>
                  <a:pt x="0" y="0"/>
                </a:moveTo>
                <a:lnTo>
                  <a:pt x="4787731" y="0"/>
                </a:lnTo>
                <a:lnTo>
                  <a:pt x="4787731" y="1058713"/>
                </a:lnTo>
                <a:lnTo>
                  <a:pt x="0" y="1058713"/>
                </a:lnTo>
                <a:lnTo>
                  <a:pt x="0" y="0"/>
                </a:lnTo>
                <a:close/>
              </a:path>
            </a:pathLst>
          </a:custGeom>
          <a:blipFill>
            <a:blip r:embed="rId7"/>
            <a:stretch>
              <a:fillRect l="0" t="0" r="0" b="0"/>
            </a:stretch>
          </a:blipFill>
        </p:spPr>
      </p:sp>
      <p:sp>
        <p:nvSpPr>
          <p:cNvPr name="TextBox 6" id="6"/>
          <p:cNvSpPr txBox="true"/>
          <p:nvPr/>
        </p:nvSpPr>
        <p:spPr>
          <a:xfrm rot="0">
            <a:off x="203989" y="8576374"/>
            <a:ext cx="7416605" cy="737234"/>
          </a:xfrm>
          <a:prstGeom prst="rect">
            <a:avLst/>
          </a:prstGeom>
        </p:spPr>
        <p:txBody>
          <a:bodyPr anchor="t" rtlCol="false" tIns="0" lIns="0" bIns="0" rIns="0">
            <a:spAutoFit/>
          </a:bodyPr>
          <a:lstStyle/>
          <a:p>
            <a:pPr algn="ctr">
              <a:lnSpc>
                <a:spcPts val="2940"/>
              </a:lnSpc>
            </a:pPr>
            <a:r>
              <a:rPr lang="en-US" sz="2100">
                <a:solidFill>
                  <a:srgbClr val="000000"/>
                </a:solidFill>
                <a:latin typeface="Arimo"/>
                <a:ea typeface="Arimo"/>
                <a:cs typeface="Arimo"/>
                <a:sym typeface="Arimo"/>
              </a:rPr>
              <a:t>You can either click ‘reset’ or click the Dollar Street sign on the top left corner to reset your street</a:t>
            </a:r>
          </a:p>
        </p:txBody>
      </p:sp>
      <p:sp>
        <p:nvSpPr>
          <p:cNvPr name="Freeform 7" id="7"/>
          <p:cNvSpPr/>
          <p:nvPr/>
        </p:nvSpPr>
        <p:spPr>
          <a:xfrm flipH="false" flipV="false" rot="0">
            <a:off x="15468339" y="6238753"/>
            <a:ext cx="3131178" cy="4770493"/>
          </a:xfrm>
          <a:custGeom>
            <a:avLst/>
            <a:gdLst/>
            <a:ahLst/>
            <a:cxnLst/>
            <a:rect r="r" b="b" t="t" l="l"/>
            <a:pathLst>
              <a:path h="4770493" w="3131178">
                <a:moveTo>
                  <a:pt x="0" y="0"/>
                </a:moveTo>
                <a:lnTo>
                  <a:pt x="3131178" y="0"/>
                </a:lnTo>
                <a:lnTo>
                  <a:pt x="3131178" y="4770493"/>
                </a:lnTo>
                <a:lnTo>
                  <a:pt x="0" y="477049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010868" y="0"/>
            <a:ext cx="5707464" cy="5510297"/>
          </a:xfrm>
          <a:custGeom>
            <a:avLst/>
            <a:gdLst/>
            <a:ahLst/>
            <a:cxnLst/>
            <a:rect r="r" b="b" t="t" l="l"/>
            <a:pathLst>
              <a:path h="5510297" w="5707464">
                <a:moveTo>
                  <a:pt x="0" y="0"/>
                </a:moveTo>
                <a:lnTo>
                  <a:pt x="5707464" y="0"/>
                </a:lnTo>
                <a:lnTo>
                  <a:pt x="5707464" y="5510297"/>
                </a:lnTo>
                <a:lnTo>
                  <a:pt x="0" y="551029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9" id="9"/>
          <p:cNvSpPr txBox="true"/>
          <p:nvPr/>
        </p:nvSpPr>
        <p:spPr>
          <a:xfrm rot="0">
            <a:off x="3807246" y="-19629"/>
            <a:ext cx="14024050" cy="1704975"/>
          </a:xfrm>
          <a:prstGeom prst="rect">
            <a:avLst/>
          </a:prstGeom>
        </p:spPr>
        <p:txBody>
          <a:bodyPr anchor="t" rtlCol="false" tIns="0" lIns="0" bIns="0" rIns="0">
            <a:spAutoFit/>
          </a:bodyPr>
          <a:lstStyle/>
          <a:p>
            <a:pPr algn="ctr">
              <a:lnSpc>
                <a:spcPts val="6720"/>
              </a:lnSpc>
              <a:spcBef>
                <a:spcPts val="5040"/>
              </a:spcBef>
            </a:pPr>
            <a:r>
              <a:rPr lang="en-US" sz="5600">
                <a:solidFill>
                  <a:srgbClr val="232253"/>
                </a:solidFill>
                <a:latin typeface="Xplor"/>
                <a:ea typeface="Xplor"/>
                <a:cs typeface="Xplor"/>
                <a:sym typeface="Xplor"/>
              </a:rPr>
              <a:t>What do you notice about a house of this income? </a:t>
            </a:r>
          </a:p>
        </p:txBody>
      </p:sp>
      <p:sp>
        <p:nvSpPr>
          <p:cNvPr name="TextBox 10" id="10"/>
          <p:cNvSpPr txBox="true"/>
          <p:nvPr/>
        </p:nvSpPr>
        <p:spPr>
          <a:xfrm rot="0">
            <a:off x="4641284" y="2312985"/>
            <a:ext cx="10984228" cy="5988943"/>
          </a:xfrm>
          <a:prstGeom prst="rect">
            <a:avLst/>
          </a:prstGeom>
        </p:spPr>
        <p:txBody>
          <a:bodyPr anchor="t" rtlCol="false" tIns="0" lIns="0" bIns="0" rIns="0">
            <a:spAutoFit/>
          </a:bodyPr>
          <a:lstStyle/>
          <a:p>
            <a:pPr algn="ctr">
              <a:lnSpc>
                <a:spcPts val="4320"/>
              </a:lnSpc>
              <a:spcBef>
                <a:spcPts val="3240"/>
              </a:spcBef>
            </a:pPr>
            <a:r>
              <a:rPr lang="en-US" b="true" sz="3600" spc="111" u="sng">
                <a:solidFill>
                  <a:srgbClr val="FFD636"/>
                </a:solidFill>
                <a:latin typeface="Nunito Bold"/>
                <a:ea typeface="Nunito Bold"/>
                <a:cs typeface="Nunito Bold"/>
                <a:sym typeface="Nunito Bold"/>
              </a:rPr>
              <a:t>$10,000</a:t>
            </a:r>
          </a:p>
          <a:p>
            <a:pPr algn="ctr">
              <a:lnSpc>
                <a:spcPts val="4320"/>
              </a:lnSpc>
              <a:spcBef>
                <a:spcPts val="3240"/>
              </a:spcBef>
            </a:pPr>
            <a:r>
              <a:rPr lang="en-US" b="true" sz="3600" spc="111">
                <a:solidFill>
                  <a:srgbClr val="4272B6"/>
                </a:solidFill>
                <a:latin typeface="Nunito Bold"/>
                <a:ea typeface="Nunito Bold"/>
                <a:cs typeface="Nunito Bold"/>
                <a:sym typeface="Nunito Bold"/>
              </a:rPr>
              <a:t>Is there a relationship between income and:</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health</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family size</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occupation</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transportation</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electronics/technology</a:t>
            </a:r>
          </a:p>
          <a:p>
            <a:pPr algn="l" marL="777240" indent="-388620" lvl="1">
              <a:lnSpc>
                <a:spcPts val="4320"/>
              </a:lnSpc>
              <a:spcBef>
                <a:spcPts val="1620"/>
              </a:spcBef>
              <a:buFont typeface="Arial"/>
              <a:buChar char="•"/>
            </a:pPr>
            <a:r>
              <a:rPr lang="en-US" b="true" sz="3600" spc="111">
                <a:solidFill>
                  <a:srgbClr val="4272B6"/>
                </a:solidFill>
                <a:latin typeface="Nunito Bold"/>
                <a:ea typeface="Nunito Bold"/>
                <a:cs typeface="Nunito Bold"/>
                <a:sym typeface="Nunito Bold"/>
              </a:rPr>
              <a:t>housing/living conditions</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TextBox 2" id="2"/>
          <p:cNvSpPr txBox="true"/>
          <p:nvPr/>
        </p:nvSpPr>
        <p:spPr>
          <a:xfrm rot="0">
            <a:off x="1028700" y="716501"/>
            <a:ext cx="14047797" cy="1070209"/>
          </a:xfrm>
          <a:prstGeom prst="rect">
            <a:avLst/>
          </a:prstGeom>
        </p:spPr>
        <p:txBody>
          <a:bodyPr anchor="t" rtlCol="false" tIns="0" lIns="0" bIns="0" rIns="0">
            <a:spAutoFit/>
          </a:bodyPr>
          <a:lstStyle/>
          <a:p>
            <a:pPr algn="l" marL="0" indent="0" lvl="0">
              <a:lnSpc>
                <a:spcPts val="8458"/>
              </a:lnSpc>
              <a:spcBef>
                <a:spcPts val="6343"/>
              </a:spcBef>
            </a:pPr>
            <a:r>
              <a:rPr lang="en-US" sz="7048">
                <a:solidFill>
                  <a:srgbClr val="232253"/>
                </a:solidFill>
                <a:latin typeface="Xplor"/>
                <a:ea typeface="Xplor"/>
                <a:cs typeface="Xplor"/>
                <a:sym typeface="Xplor"/>
              </a:rPr>
              <a:t>Discuss </a:t>
            </a:r>
          </a:p>
        </p:txBody>
      </p:sp>
      <p:sp>
        <p:nvSpPr>
          <p:cNvPr name="Freeform 3" id="3"/>
          <p:cNvSpPr/>
          <p:nvPr/>
        </p:nvSpPr>
        <p:spPr>
          <a:xfrm flipH="true" flipV="false" rot="0">
            <a:off x="-1656051" y="2525107"/>
            <a:ext cx="5236955" cy="7094397"/>
          </a:xfrm>
          <a:custGeom>
            <a:avLst/>
            <a:gdLst/>
            <a:ahLst/>
            <a:cxnLst/>
            <a:rect r="r" b="b" t="t" l="l"/>
            <a:pathLst>
              <a:path h="7094397" w="5236955">
                <a:moveTo>
                  <a:pt x="5236954" y="0"/>
                </a:moveTo>
                <a:lnTo>
                  <a:pt x="0" y="0"/>
                </a:lnTo>
                <a:lnTo>
                  <a:pt x="0" y="7094396"/>
                </a:lnTo>
                <a:lnTo>
                  <a:pt x="5236954" y="7094396"/>
                </a:lnTo>
                <a:lnTo>
                  <a:pt x="5236954"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693711" y="-412719"/>
            <a:ext cx="3131178" cy="4770493"/>
          </a:xfrm>
          <a:custGeom>
            <a:avLst/>
            <a:gdLst/>
            <a:ahLst/>
            <a:cxnLst/>
            <a:rect r="r" b="b" t="t" l="l"/>
            <a:pathLst>
              <a:path h="4770493" w="3131178">
                <a:moveTo>
                  <a:pt x="0" y="0"/>
                </a:moveTo>
                <a:lnTo>
                  <a:pt x="3131178" y="0"/>
                </a:lnTo>
                <a:lnTo>
                  <a:pt x="3131178" y="4770493"/>
                </a:lnTo>
                <a:lnTo>
                  <a:pt x="0" y="477049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3580903" y="6836436"/>
            <a:ext cx="1030434" cy="936758"/>
          </a:xfrm>
          <a:custGeom>
            <a:avLst/>
            <a:gdLst/>
            <a:ahLst/>
            <a:cxnLst/>
            <a:rect r="r" b="b" t="t" l="l"/>
            <a:pathLst>
              <a:path h="936758" w="1030434">
                <a:moveTo>
                  <a:pt x="0" y="0"/>
                </a:moveTo>
                <a:lnTo>
                  <a:pt x="1030435" y="0"/>
                </a:lnTo>
                <a:lnTo>
                  <a:pt x="1030435" y="936759"/>
                </a:lnTo>
                <a:lnTo>
                  <a:pt x="0" y="9367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5975804" y="3572048"/>
            <a:ext cx="997158" cy="1571452"/>
          </a:xfrm>
          <a:custGeom>
            <a:avLst/>
            <a:gdLst/>
            <a:ahLst/>
            <a:cxnLst/>
            <a:rect r="r" b="b" t="t" l="l"/>
            <a:pathLst>
              <a:path h="1571452" w="997158">
                <a:moveTo>
                  <a:pt x="0" y="0"/>
                </a:moveTo>
                <a:lnTo>
                  <a:pt x="997158" y="0"/>
                </a:lnTo>
                <a:lnTo>
                  <a:pt x="997158" y="1571452"/>
                </a:lnTo>
                <a:lnTo>
                  <a:pt x="0" y="15714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5009780" y="2893417"/>
            <a:ext cx="9885586" cy="5326745"/>
          </a:xfrm>
          <a:prstGeom prst="rect">
            <a:avLst/>
          </a:prstGeom>
        </p:spPr>
        <p:txBody>
          <a:bodyPr anchor="t" rtlCol="false" tIns="0" lIns="0" bIns="0" rIns="0">
            <a:spAutoFit/>
          </a:bodyPr>
          <a:lstStyle/>
          <a:p>
            <a:pPr algn="ctr">
              <a:lnSpc>
                <a:spcPts val="4483"/>
              </a:lnSpc>
              <a:spcBef>
                <a:spcPts val="3362"/>
              </a:spcBef>
            </a:pPr>
            <a:r>
              <a:rPr lang="en-US" b="true" sz="3272">
                <a:solidFill>
                  <a:srgbClr val="232253"/>
                </a:solidFill>
                <a:latin typeface="Nunito Bold"/>
                <a:ea typeface="Nunito Bold"/>
                <a:cs typeface="Nunito Bold"/>
                <a:sym typeface="Nunito Bold"/>
              </a:rPr>
              <a:t>How do the lives and living conditions of those with the same income level compare across the world? For example, how do the lives of those living on $1,000/month compare in India, France, Colombia, Egypt, Indonesia, and the United States?</a:t>
            </a:r>
          </a:p>
          <a:p>
            <a:pPr algn="ctr">
              <a:lnSpc>
                <a:spcPts val="4483"/>
              </a:lnSpc>
              <a:spcBef>
                <a:spcPts val="3362"/>
              </a:spcBef>
            </a:pPr>
          </a:p>
          <a:p>
            <a:pPr algn="ctr">
              <a:lnSpc>
                <a:spcPts val="4483"/>
              </a:lnSpc>
              <a:spcBef>
                <a:spcPts val="3362"/>
              </a:spcBef>
            </a:pPr>
            <a:r>
              <a:rPr lang="en-US" b="true" sz="3272">
                <a:solidFill>
                  <a:srgbClr val="232253"/>
                </a:solidFill>
                <a:latin typeface="Nunito Bold"/>
                <a:ea typeface="Nunito Bold"/>
                <a:cs typeface="Nunito Bold"/>
                <a:sym typeface="Nunito Bold"/>
              </a:rPr>
              <a:t>Is there a relationship between income and a family’s/dreams? </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TextBox 2" id="2"/>
          <p:cNvSpPr txBox="true"/>
          <p:nvPr/>
        </p:nvSpPr>
        <p:spPr>
          <a:xfrm rot="0">
            <a:off x="1028700" y="716501"/>
            <a:ext cx="14047797" cy="1070209"/>
          </a:xfrm>
          <a:prstGeom prst="rect">
            <a:avLst/>
          </a:prstGeom>
        </p:spPr>
        <p:txBody>
          <a:bodyPr anchor="t" rtlCol="false" tIns="0" lIns="0" bIns="0" rIns="0">
            <a:spAutoFit/>
          </a:bodyPr>
          <a:lstStyle/>
          <a:p>
            <a:pPr algn="l" marL="0" indent="0" lvl="0">
              <a:lnSpc>
                <a:spcPts val="8458"/>
              </a:lnSpc>
              <a:spcBef>
                <a:spcPts val="6343"/>
              </a:spcBef>
            </a:pPr>
            <a:r>
              <a:rPr lang="en-US" sz="7048">
                <a:solidFill>
                  <a:srgbClr val="232253"/>
                </a:solidFill>
                <a:latin typeface="Xplor"/>
                <a:ea typeface="Xplor"/>
                <a:cs typeface="Xplor"/>
                <a:sym typeface="Xplor"/>
              </a:rPr>
              <a:t>Discuss </a:t>
            </a:r>
          </a:p>
        </p:txBody>
      </p:sp>
      <p:sp>
        <p:nvSpPr>
          <p:cNvPr name="Freeform 3" id="3"/>
          <p:cNvSpPr/>
          <p:nvPr/>
        </p:nvSpPr>
        <p:spPr>
          <a:xfrm flipH="true" flipV="false" rot="0">
            <a:off x="-1656051" y="2525107"/>
            <a:ext cx="5236955" cy="7094397"/>
          </a:xfrm>
          <a:custGeom>
            <a:avLst/>
            <a:gdLst/>
            <a:ahLst/>
            <a:cxnLst/>
            <a:rect r="r" b="b" t="t" l="l"/>
            <a:pathLst>
              <a:path h="7094397" w="5236955">
                <a:moveTo>
                  <a:pt x="5236954" y="0"/>
                </a:moveTo>
                <a:lnTo>
                  <a:pt x="0" y="0"/>
                </a:lnTo>
                <a:lnTo>
                  <a:pt x="0" y="7094396"/>
                </a:lnTo>
                <a:lnTo>
                  <a:pt x="5236954" y="7094396"/>
                </a:lnTo>
                <a:lnTo>
                  <a:pt x="5236954"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693711" y="-412719"/>
            <a:ext cx="3131178" cy="4770493"/>
          </a:xfrm>
          <a:custGeom>
            <a:avLst/>
            <a:gdLst/>
            <a:ahLst/>
            <a:cxnLst/>
            <a:rect r="r" b="b" t="t" l="l"/>
            <a:pathLst>
              <a:path h="4770493" w="3131178">
                <a:moveTo>
                  <a:pt x="0" y="0"/>
                </a:moveTo>
                <a:lnTo>
                  <a:pt x="3131178" y="0"/>
                </a:lnTo>
                <a:lnTo>
                  <a:pt x="3131178" y="4770493"/>
                </a:lnTo>
                <a:lnTo>
                  <a:pt x="0" y="477049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3580903" y="6836436"/>
            <a:ext cx="1030434" cy="936758"/>
          </a:xfrm>
          <a:custGeom>
            <a:avLst/>
            <a:gdLst/>
            <a:ahLst/>
            <a:cxnLst/>
            <a:rect r="r" b="b" t="t" l="l"/>
            <a:pathLst>
              <a:path h="936758" w="1030434">
                <a:moveTo>
                  <a:pt x="0" y="0"/>
                </a:moveTo>
                <a:lnTo>
                  <a:pt x="1030435" y="0"/>
                </a:lnTo>
                <a:lnTo>
                  <a:pt x="1030435" y="936759"/>
                </a:lnTo>
                <a:lnTo>
                  <a:pt x="0" y="9367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5975804" y="3572048"/>
            <a:ext cx="997158" cy="1571452"/>
          </a:xfrm>
          <a:custGeom>
            <a:avLst/>
            <a:gdLst/>
            <a:ahLst/>
            <a:cxnLst/>
            <a:rect r="r" b="b" t="t" l="l"/>
            <a:pathLst>
              <a:path h="1571452" w="997158">
                <a:moveTo>
                  <a:pt x="0" y="0"/>
                </a:moveTo>
                <a:lnTo>
                  <a:pt x="997158" y="0"/>
                </a:lnTo>
                <a:lnTo>
                  <a:pt x="997158" y="1571452"/>
                </a:lnTo>
                <a:lnTo>
                  <a:pt x="0" y="15714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4955447" y="3666157"/>
            <a:ext cx="9885586" cy="4764671"/>
          </a:xfrm>
          <a:prstGeom prst="rect">
            <a:avLst/>
          </a:prstGeom>
        </p:spPr>
        <p:txBody>
          <a:bodyPr anchor="t" rtlCol="false" tIns="0" lIns="0" bIns="0" rIns="0">
            <a:spAutoFit/>
          </a:bodyPr>
          <a:lstStyle/>
          <a:p>
            <a:pPr algn="just">
              <a:lnSpc>
                <a:spcPts val="4483"/>
              </a:lnSpc>
              <a:spcBef>
                <a:spcPts val="3360"/>
              </a:spcBef>
            </a:pPr>
            <a:r>
              <a:rPr lang="en-US" b="true" sz="3272">
                <a:solidFill>
                  <a:srgbClr val="232253"/>
                </a:solidFill>
                <a:latin typeface="Nunito Bold"/>
                <a:ea typeface="Nunito Bold"/>
                <a:cs typeface="Nunito Bold"/>
                <a:sym typeface="Nunito Bold"/>
              </a:rPr>
              <a:t>Do you think what someone considers to be a ‘need’ vs a ‘want’ changes depending on their income? Do you think someone’s definition might depend on where they live?</a:t>
            </a:r>
          </a:p>
          <a:p>
            <a:pPr algn="just">
              <a:lnSpc>
                <a:spcPts val="4483"/>
              </a:lnSpc>
              <a:spcBef>
                <a:spcPts val="3360"/>
              </a:spcBef>
            </a:pPr>
            <a:r>
              <a:rPr lang="en-US" b="true" sz="3272">
                <a:solidFill>
                  <a:srgbClr val="232253"/>
                </a:solidFill>
                <a:latin typeface="Nunito Bold"/>
                <a:ea typeface="Nunito Bold"/>
                <a:cs typeface="Nunito Bold"/>
                <a:sym typeface="Nunito Bold"/>
              </a:rPr>
              <a:t>Do you think education is a need or want?</a:t>
            </a:r>
          </a:p>
          <a:p>
            <a:pPr algn="just">
              <a:lnSpc>
                <a:spcPts val="4483"/>
              </a:lnSpc>
              <a:spcBef>
                <a:spcPts val="3362"/>
              </a:spcBef>
            </a:pPr>
            <a:r>
              <a:rPr lang="en-US" b="true" sz="3272">
                <a:solidFill>
                  <a:srgbClr val="232253"/>
                </a:solidFill>
                <a:latin typeface="Nunito Bold"/>
                <a:ea typeface="Nunito Bold"/>
                <a:cs typeface="Nunito Bold"/>
                <a:sym typeface="Nunito Bold"/>
              </a:rPr>
              <a:t>How did comparing the lives of these families make you feel?</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15046712" y="-213568"/>
            <a:ext cx="3501407" cy="4743286"/>
          </a:xfrm>
          <a:custGeom>
            <a:avLst/>
            <a:gdLst/>
            <a:ahLst/>
            <a:cxnLst/>
            <a:rect r="r" b="b" t="t" l="l"/>
            <a:pathLst>
              <a:path h="4743286" w="3501407">
                <a:moveTo>
                  <a:pt x="0" y="0"/>
                </a:moveTo>
                <a:lnTo>
                  <a:pt x="3501408" y="0"/>
                </a:lnTo>
                <a:lnTo>
                  <a:pt x="3501408" y="4743286"/>
                </a:lnTo>
                <a:lnTo>
                  <a:pt x="0" y="47432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325521" y="5892366"/>
            <a:ext cx="5471895" cy="5133632"/>
          </a:xfrm>
          <a:custGeom>
            <a:avLst/>
            <a:gdLst/>
            <a:ahLst/>
            <a:cxnLst/>
            <a:rect r="r" b="b" t="t" l="l"/>
            <a:pathLst>
              <a:path h="5133632" w="5471895">
                <a:moveTo>
                  <a:pt x="0" y="0"/>
                </a:moveTo>
                <a:lnTo>
                  <a:pt x="5471895" y="0"/>
                </a:lnTo>
                <a:lnTo>
                  <a:pt x="5471895" y="5133633"/>
                </a:lnTo>
                <a:lnTo>
                  <a:pt x="0" y="513363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1325521" y="4529718"/>
            <a:ext cx="825843" cy="881969"/>
          </a:xfrm>
          <a:custGeom>
            <a:avLst/>
            <a:gdLst/>
            <a:ahLst/>
            <a:cxnLst/>
            <a:rect r="r" b="b" t="t" l="l"/>
            <a:pathLst>
              <a:path h="881969" w="825843">
                <a:moveTo>
                  <a:pt x="0" y="0"/>
                </a:moveTo>
                <a:lnTo>
                  <a:pt x="825843" y="0"/>
                </a:lnTo>
                <a:lnTo>
                  <a:pt x="825843" y="881968"/>
                </a:lnTo>
                <a:lnTo>
                  <a:pt x="0" y="8819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5279540" y="3500194"/>
            <a:ext cx="780092" cy="761654"/>
          </a:xfrm>
          <a:custGeom>
            <a:avLst/>
            <a:gdLst/>
            <a:ahLst/>
            <a:cxnLst/>
            <a:rect r="r" b="b" t="t" l="l"/>
            <a:pathLst>
              <a:path h="761654" w="780092">
                <a:moveTo>
                  <a:pt x="0" y="0"/>
                </a:moveTo>
                <a:lnTo>
                  <a:pt x="780092" y="0"/>
                </a:lnTo>
                <a:lnTo>
                  <a:pt x="780092" y="761653"/>
                </a:lnTo>
                <a:lnTo>
                  <a:pt x="0" y="76165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4287083" y="919924"/>
            <a:ext cx="9713833" cy="2110597"/>
          </a:xfrm>
          <a:custGeom>
            <a:avLst/>
            <a:gdLst/>
            <a:ahLst/>
            <a:cxnLst/>
            <a:rect r="r" b="b" t="t" l="l"/>
            <a:pathLst>
              <a:path h="2110597" w="9713833">
                <a:moveTo>
                  <a:pt x="0" y="0"/>
                </a:moveTo>
                <a:lnTo>
                  <a:pt x="9713834" y="0"/>
                </a:lnTo>
                <a:lnTo>
                  <a:pt x="9713834" y="2110597"/>
                </a:lnTo>
                <a:lnTo>
                  <a:pt x="0" y="2110597"/>
                </a:lnTo>
                <a:lnTo>
                  <a:pt x="0" y="0"/>
                </a:lnTo>
                <a:close/>
              </a:path>
            </a:pathLst>
          </a:custGeom>
          <a:blipFill>
            <a:blip r:embed="rId10"/>
            <a:stretch>
              <a:fillRect l="0" t="0" r="0" b="0"/>
            </a:stretch>
          </a:blipFill>
        </p:spPr>
      </p:sp>
      <p:grpSp>
        <p:nvGrpSpPr>
          <p:cNvPr name="Group 7" id="7"/>
          <p:cNvGrpSpPr/>
          <p:nvPr/>
        </p:nvGrpSpPr>
        <p:grpSpPr>
          <a:xfrm rot="0">
            <a:off x="1028700" y="3197338"/>
            <a:ext cx="9383581" cy="4918923"/>
            <a:chOff x="0" y="0"/>
            <a:chExt cx="12511442" cy="6558564"/>
          </a:xfrm>
        </p:grpSpPr>
        <p:sp>
          <p:nvSpPr>
            <p:cNvPr name="TextBox 8" id="8"/>
            <p:cNvSpPr txBox="true"/>
            <p:nvPr/>
          </p:nvSpPr>
          <p:spPr>
            <a:xfrm rot="0">
              <a:off x="0" y="-19050"/>
              <a:ext cx="12511442" cy="4477334"/>
            </a:xfrm>
            <a:prstGeom prst="rect">
              <a:avLst/>
            </a:prstGeom>
          </p:spPr>
          <p:txBody>
            <a:bodyPr anchor="t" rtlCol="false" tIns="0" lIns="0" bIns="0" rIns="0">
              <a:spAutoFit/>
            </a:bodyPr>
            <a:lstStyle/>
            <a:p>
              <a:pPr algn="l">
                <a:lnSpc>
                  <a:spcPts val="9600"/>
                </a:lnSpc>
                <a:spcBef>
                  <a:spcPts val="7200"/>
                </a:spcBef>
              </a:pPr>
              <a:r>
                <a:rPr lang="en-US" sz="8000">
                  <a:solidFill>
                    <a:srgbClr val="232253"/>
                  </a:solidFill>
                  <a:latin typeface="Xplor"/>
                  <a:ea typeface="Xplor"/>
                  <a:cs typeface="Xplor"/>
                  <a:sym typeface="Xplor"/>
                </a:rPr>
                <a:t>Class 3:</a:t>
              </a:r>
            </a:p>
            <a:p>
              <a:pPr algn="l" marL="0" indent="0" lvl="0">
                <a:lnSpc>
                  <a:spcPts val="9600"/>
                </a:lnSpc>
                <a:spcBef>
                  <a:spcPts val="7200"/>
                </a:spcBef>
              </a:pPr>
              <a:r>
                <a:rPr lang="en-US" sz="8000">
                  <a:solidFill>
                    <a:srgbClr val="232253"/>
                  </a:solidFill>
                  <a:latin typeface="Xplor"/>
                  <a:ea typeface="Xplor"/>
                  <a:cs typeface="Xplor"/>
                  <a:sym typeface="Xplor"/>
                </a:rPr>
                <a:t>Let’s reflect</a:t>
              </a:r>
            </a:p>
          </p:txBody>
        </p:sp>
        <p:sp>
          <p:nvSpPr>
            <p:cNvPr name="TextBox 9" id="9"/>
            <p:cNvSpPr txBox="true"/>
            <p:nvPr/>
          </p:nvSpPr>
          <p:spPr>
            <a:xfrm rot="0">
              <a:off x="0" y="5014323"/>
              <a:ext cx="11896137" cy="1544241"/>
            </a:xfrm>
            <a:prstGeom prst="rect">
              <a:avLst/>
            </a:prstGeom>
          </p:spPr>
          <p:txBody>
            <a:bodyPr anchor="t" rtlCol="false" tIns="0" lIns="0" bIns="0" rIns="0">
              <a:spAutoFit/>
            </a:bodyPr>
            <a:lstStyle/>
            <a:p>
              <a:pPr algn="l">
                <a:lnSpc>
                  <a:spcPts val="3359"/>
                </a:lnSpc>
                <a:spcBef>
                  <a:spcPts val="2519"/>
                </a:spcBef>
              </a:pPr>
              <a:r>
                <a:rPr lang="en-US" b="true" sz="2799" spc="86">
                  <a:solidFill>
                    <a:srgbClr val="4272B6"/>
                  </a:solidFill>
                  <a:latin typeface="Nunito Bold"/>
                  <a:ea typeface="Nunito Bold"/>
                  <a:cs typeface="Nunito Bold"/>
                  <a:sym typeface="Nunito Bold"/>
                </a:rPr>
                <a:t>What is inequality about?</a:t>
              </a:r>
            </a:p>
            <a:p>
              <a:pPr algn="l" marL="0" indent="0" lvl="0">
                <a:lnSpc>
                  <a:spcPts val="3359"/>
                </a:lnSpc>
                <a:spcBef>
                  <a:spcPts val="2519"/>
                </a:spcBef>
              </a:pPr>
              <a:r>
                <a:rPr lang="en-US" b="true" sz="2799" spc="86">
                  <a:solidFill>
                    <a:srgbClr val="4272B6"/>
                  </a:solidFill>
                  <a:latin typeface="Nunito Bold"/>
                  <a:ea typeface="Nunito Bold"/>
                  <a:cs typeface="Nunito Bold"/>
                  <a:sym typeface="Nunito Bold"/>
                </a:rPr>
                <a:t>Watch </a:t>
              </a:r>
              <a:r>
                <a:rPr lang="en-US" b="true" sz="2799" spc="86" u="sng">
                  <a:solidFill>
                    <a:srgbClr val="4272B6"/>
                  </a:solidFill>
                  <a:latin typeface="Nunito Bold"/>
                  <a:ea typeface="Nunito Bold"/>
                  <a:cs typeface="Nunito Bold"/>
                  <a:sym typeface="Nunito Bold"/>
                  <a:hlinkClick r:id="rId11" tooltip="https://www.youtube.com/watch?v=-5wo1ArN88w"/>
                </a:rPr>
                <a:t>this video</a:t>
              </a:r>
            </a:p>
          </p:txBody>
        </p:sp>
      </p:gr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590550" y="1242550"/>
            <a:ext cx="3805844" cy="3805844"/>
          </a:xfrm>
          <a:custGeom>
            <a:avLst/>
            <a:gdLst/>
            <a:ahLst/>
            <a:cxnLst/>
            <a:rect r="r" b="b" t="t" l="l"/>
            <a:pathLst>
              <a:path h="3805844" w="3805844">
                <a:moveTo>
                  <a:pt x="0" y="0"/>
                </a:moveTo>
                <a:lnTo>
                  <a:pt x="3805844" y="0"/>
                </a:lnTo>
                <a:lnTo>
                  <a:pt x="3805844" y="3805844"/>
                </a:lnTo>
                <a:lnTo>
                  <a:pt x="0" y="3805844"/>
                </a:lnTo>
                <a:lnTo>
                  <a:pt x="0" y="0"/>
                </a:lnTo>
                <a:close/>
              </a:path>
            </a:pathLst>
          </a:custGeom>
          <a:blipFill>
            <a:blip r:embed="rId2"/>
            <a:stretch>
              <a:fillRect l="0" t="0" r="0" b="0"/>
            </a:stretch>
          </a:blipFill>
        </p:spPr>
      </p:sp>
      <p:sp>
        <p:nvSpPr>
          <p:cNvPr name="Freeform 3" id="3"/>
          <p:cNvSpPr/>
          <p:nvPr/>
        </p:nvSpPr>
        <p:spPr>
          <a:xfrm flipH="false" flipV="false" rot="0">
            <a:off x="991218" y="5678948"/>
            <a:ext cx="3004507" cy="3004507"/>
          </a:xfrm>
          <a:custGeom>
            <a:avLst/>
            <a:gdLst/>
            <a:ahLst/>
            <a:cxnLst/>
            <a:rect r="r" b="b" t="t" l="l"/>
            <a:pathLst>
              <a:path h="3004507" w="3004507">
                <a:moveTo>
                  <a:pt x="0" y="0"/>
                </a:moveTo>
                <a:lnTo>
                  <a:pt x="3004507" y="0"/>
                </a:lnTo>
                <a:lnTo>
                  <a:pt x="3004507" y="3004507"/>
                </a:lnTo>
                <a:lnTo>
                  <a:pt x="0" y="3004507"/>
                </a:lnTo>
                <a:lnTo>
                  <a:pt x="0" y="0"/>
                </a:lnTo>
                <a:close/>
              </a:path>
            </a:pathLst>
          </a:custGeom>
          <a:blipFill>
            <a:blip r:embed="rId3"/>
            <a:stretch>
              <a:fillRect l="0" t="0" r="0" b="0"/>
            </a:stretch>
          </a:blipFill>
        </p:spPr>
      </p:sp>
      <p:sp>
        <p:nvSpPr>
          <p:cNvPr name="Freeform 4" id="4"/>
          <p:cNvSpPr/>
          <p:nvPr/>
        </p:nvSpPr>
        <p:spPr>
          <a:xfrm flipH="false" flipV="false" rot="0">
            <a:off x="8256317" y="2461907"/>
            <a:ext cx="5461095" cy="7473077"/>
          </a:xfrm>
          <a:custGeom>
            <a:avLst/>
            <a:gdLst/>
            <a:ahLst/>
            <a:cxnLst/>
            <a:rect r="r" b="b" t="t" l="l"/>
            <a:pathLst>
              <a:path h="7473077" w="5461095">
                <a:moveTo>
                  <a:pt x="0" y="0"/>
                </a:moveTo>
                <a:lnTo>
                  <a:pt x="5461094" y="0"/>
                </a:lnTo>
                <a:lnTo>
                  <a:pt x="5461094" y="7473076"/>
                </a:lnTo>
                <a:lnTo>
                  <a:pt x="0" y="7473076"/>
                </a:lnTo>
                <a:lnTo>
                  <a:pt x="0" y="0"/>
                </a:lnTo>
                <a:close/>
              </a:path>
            </a:pathLst>
          </a:custGeom>
          <a:blipFill>
            <a:blip r:embed="rId4"/>
            <a:stretch>
              <a:fillRect l="0" t="0" r="0" b="0"/>
            </a:stretch>
          </a:blipFill>
        </p:spPr>
      </p:sp>
      <p:sp>
        <p:nvSpPr>
          <p:cNvPr name="Freeform 5" id="5"/>
          <p:cNvSpPr/>
          <p:nvPr/>
        </p:nvSpPr>
        <p:spPr>
          <a:xfrm flipH="false" flipV="false" rot="-619260">
            <a:off x="7418272" y="3918771"/>
            <a:ext cx="1943240" cy="412938"/>
          </a:xfrm>
          <a:custGeom>
            <a:avLst/>
            <a:gdLst/>
            <a:ahLst/>
            <a:cxnLst/>
            <a:rect r="r" b="b" t="t" l="l"/>
            <a:pathLst>
              <a:path h="412938" w="1943240">
                <a:moveTo>
                  <a:pt x="0" y="0"/>
                </a:moveTo>
                <a:lnTo>
                  <a:pt x="1943239" y="0"/>
                </a:lnTo>
                <a:lnTo>
                  <a:pt x="1943239" y="412939"/>
                </a:lnTo>
                <a:lnTo>
                  <a:pt x="0" y="41293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5003030" y="642322"/>
            <a:ext cx="11356191" cy="1267135"/>
          </a:xfrm>
          <a:prstGeom prst="rect">
            <a:avLst/>
          </a:prstGeom>
        </p:spPr>
        <p:txBody>
          <a:bodyPr anchor="t" rtlCol="false" tIns="0" lIns="0" bIns="0" rIns="0">
            <a:spAutoFit/>
          </a:bodyPr>
          <a:lstStyle/>
          <a:p>
            <a:pPr algn="just">
              <a:lnSpc>
                <a:spcPts val="5150"/>
              </a:lnSpc>
              <a:spcBef>
                <a:spcPts val="3862"/>
              </a:spcBef>
            </a:pPr>
            <a:r>
              <a:rPr lang="en-US" b="true" sz="3759">
                <a:solidFill>
                  <a:srgbClr val="232253"/>
                </a:solidFill>
                <a:latin typeface="Nunito Bold"/>
                <a:ea typeface="Nunito Bold"/>
                <a:cs typeface="Nunito Bold"/>
                <a:sym typeface="Nunito Bold"/>
              </a:rPr>
              <a:t>How can you be fair and help to reduce inequalities? Check out the Good Life Goals!</a:t>
            </a:r>
          </a:p>
        </p:txBody>
      </p:sp>
      <p:sp>
        <p:nvSpPr>
          <p:cNvPr name="TextBox 7" id="7"/>
          <p:cNvSpPr txBox="true"/>
          <p:nvPr/>
        </p:nvSpPr>
        <p:spPr>
          <a:xfrm rot="0">
            <a:off x="5331180" y="4464348"/>
            <a:ext cx="3227064" cy="387479"/>
          </a:xfrm>
          <a:prstGeom prst="rect">
            <a:avLst/>
          </a:prstGeom>
        </p:spPr>
        <p:txBody>
          <a:bodyPr anchor="t" rtlCol="false" tIns="0" lIns="0" bIns="0" rIns="0">
            <a:spAutoFit/>
          </a:bodyPr>
          <a:lstStyle/>
          <a:p>
            <a:pPr algn="just">
              <a:lnSpc>
                <a:spcPts val="3215"/>
              </a:lnSpc>
              <a:spcBef>
                <a:spcPts val="2411"/>
              </a:spcBef>
            </a:pPr>
            <a:r>
              <a:rPr lang="en-US" b="true" sz="2346">
                <a:solidFill>
                  <a:srgbClr val="8C52FF"/>
                </a:solidFill>
                <a:latin typeface="Nunito Bold"/>
                <a:ea typeface="Nunito Bold"/>
                <a:cs typeface="Nunito Bold"/>
                <a:sym typeface="Nunito Bold"/>
              </a:rPr>
              <a:t>What to learn about it</a:t>
            </a:r>
          </a:p>
        </p:txBody>
      </p:sp>
      <p:sp>
        <p:nvSpPr>
          <p:cNvPr name="Freeform 8" id="8"/>
          <p:cNvSpPr/>
          <p:nvPr/>
        </p:nvSpPr>
        <p:spPr>
          <a:xfrm flipH="false" flipV="false" rot="-987104">
            <a:off x="7436966" y="5945665"/>
            <a:ext cx="1943240" cy="412938"/>
          </a:xfrm>
          <a:custGeom>
            <a:avLst/>
            <a:gdLst/>
            <a:ahLst/>
            <a:cxnLst/>
            <a:rect r="r" b="b" t="t" l="l"/>
            <a:pathLst>
              <a:path h="412938" w="1943240">
                <a:moveTo>
                  <a:pt x="0" y="0"/>
                </a:moveTo>
                <a:lnTo>
                  <a:pt x="1943240" y="0"/>
                </a:lnTo>
                <a:lnTo>
                  <a:pt x="1943240" y="412939"/>
                </a:lnTo>
                <a:lnTo>
                  <a:pt x="0" y="41293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5331180" y="6593698"/>
            <a:ext cx="3227064" cy="787529"/>
          </a:xfrm>
          <a:prstGeom prst="rect">
            <a:avLst/>
          </a:prstGeom>
        </p:spPr>
        <p:txBody>
          <a:bodyPr anchor="t" rtlCol="false" tIns="0" lIns="0" bIns="0" rIns="0">
            <a:spAutoFit/>
          </a:bodyPr>
          <a:lstStyle/>
          <a:p>
            <a:pPr algn="just">
              <a:lnSpc>
                <a:spcPts val="3215"/>
              </a:lnSpc>
              <a:spcBef>
                <a:spcPts val="2411"/>
              </a:spcBef>
            </a:pPr>
            <a:r>
              <a:rPr lang="en-US" b="true" sz="2346">
                <a:solidFill>
                  <a:srgbClr val="4272B6"/>
                </a:solidFill>
                <a:latin typeface="Nunito Bold"/>
                <a:ea typeface="Nunito Bold"/>
                <a:cs typeface="Nunito Bold"/>
                <a:sym typeface="Nunito Bold"/>
              </a:rPr>
              <a:t>How you can take action</a:t>
            </a:r>
          </a:p>
        </p:txBody>
      </p:sp>
      <p:sp>
        <p:nvSpPr>
          <p:cNvPr name="Freeform 10" id="10"/>
          <p:cNvSpPr/>
          <p:nvPr/>
        </p:nvSpPr>
        <p:spPr>
          <a:xfrm flipH="false" flipV="false" rot="-1107307">
            <a:off x="7586624" y="7303472"/>
            <a:ext cx="1943240" cy="412938"/>
          </a:xfrm>
          <a:custGeom>
            <a:avLst/>
            <a:gdLst/>
            <a:ahLst/>
            <a:cxnLst/>
            <a:rect r="r" b="b" t="t" l="l"/>
            <a:pathLst>
              <a:path h="412938" w="1943240">
                <a:moveTo>
                  <a:pt x="0" y="0"/>
                </a:moveTo>
                <a:lnTo>
                  <a:pt x="1943240" y="0"/>
                </a:lnTo>
                <a:lnTo>
                  <a:pt x="1943240" y="412938"/>
                </a:lnTo>
                <a:lnTo>
                  <a:pt x="0" y="41293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9527203">
            <a:off x="11765300" y="3581190"/>
            <a:ext cx="1943240" cy="412938"/>
          </a:xfrm>
          <a:custGeom>
            <a:avLst/>
            <a:gdLst/>
            <a:ahLst/>
            <a:cxnLst/>
            <a:rect r="r" b="b" t="t" l="l"/>
            <a:pathLst>
              <a:path h="412938" w="1943240">
                <a:moveTo>
                  <a:pt x="0" y="0"/>
                </a:moveTo>
                <a:lnTo>
                  <a:pt x="1943240" y="0"/>
                </a:lnTo>
                <a:lnTo>
                  <a:pt x="1943240" y="412939"/>
                </a:lnTo>
                <a:lnTo>
                  <a:pt x="0" y="41293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10562788">
            <a:off x="12501840" y="5472479"/>
            <a:ext cx="1943240" cy="412938"/>
          </a:xfrm>
          <a:custGeom>
            <a:avLst/>
            <a:gdLst/>
            <a:ahLst/>
            <a:cxnLst/>
            <a:rect r="r" b="b" t="t" l="l"/>
            <a:pathLst>
              <a:path h="412938" w="1943240">
                <a:moveTo>
                  <a:pt x="0" y="0"/>
                </a:moveTo>
                <a:lnTo>
                  <a:pt x="1943240" y="0"/>
                </a:lnTo>
                <a:lnTo>
                  <a:pt x="1943240" y="412939"/>
                </a:lnTo>
                <a:lnTo>
                  <a:pt x="0" y="41293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3" id="13"/>
          <p:cNvSpPr txBox="true"/>
          <p:nvPr/>
        </p:nvSpPr>
        <p:spPr>
          <a:xfrm rot="0">
            <a:off x="13994136" y="4038962"/>
            <a:ext cx="3227064" cy="1587629"/>
          </a:xfrm>
          <a:prstGeom prst="rect">
            <a:avLst/>
          </a:prstGeom>
        </p:spPr>
        <p:txBody>
          <a:bodyPr anchor="t" rtlCol="false" tIns="0" lIns="0" bIns="0" rIns="0">
            <a:spAutoFit/>
          </a:bodyPr>
          <a:lstStyle/>
          <a:p>
            <a:pPr algn="l">
              <a:lnSpc>
                <a:spcPts val="3215"/>
              </a:lnSpc>
              <a:spcBef>
                <a:spcPts val="2411"/>
              </a:spcBef>
            </a:pPr>
            <a:r>
              <a:rPr lang="en-US" sz="2346" b="true">
                <a:solidFill>
                  <a:srgbClr val="00BF63"/>
                </a:solidFill>
                <a:latin typeface="Nunito Bold"/>
                <a:ea typeface="Nunito Bold"/>
                <a:cs typeface="Nunito Bold"/>
                <a:sym typeface="Nunito Bold"/>
              </a:rPr>
              <a:t>How you or grown ups can take action to help the Sustainability Development goals</a:t>
            </a:r>
          </a:p>
        </p:txBody>
      </p:sp>
      <p:sp>
        <p:nvSpPr>
          <p:cNvPr name="TextBox 14" id="14"/>
          <p:cNvSpPr txBox="true"/>
          <p:nvPr/>
        </p:nvSpPr>
        <p:spPr>
          <a:xfrm rot="0">
            <a:off x="13994136" y="7547254"/>
            <a:ext cx="4074257" cy="2387729"/>
          </a:xfrm>
          <a:prstGeom prst="rect">
            <a:avLst/>
          </a:prstGeom>
        </p:spPr>
        <p:txBody>
          <a:bodyPr anchor="t" rtlCol="false" tIns="0" lIns="0" bIns="0" rIns="0">
            <a:spAutoFit/>
          </a:bodyPr>
          <a:lstStyle/>
          <a:p>
            <a:pPr algn="ctr">
              <a:lnSpc>
                <a:spcPts val="3215"/>
              </a:lnSpc>
              <a:spcBef>
                <a:spcPts val="2411"/>
              </a:spcBef>
            </a:pPr>
            <a:r>
              <a:rPr lang="en-US" b="true" sz="2346">
                <a:solidFill>
                  <a:srgbClr val="BE2662"/>
                </a:solidFill>
                <a:latin typeface="Nunito Bold"/>
                <a:ea typeface="Nunito Bold"/>
                <a:cs typeface="Nunito Bold"/>
                <a:sym typeface="Nunito Bold"/>
              </a:rPr>
              <a:t>Remember, the Sustainability Development Goals (SDGs) are how </a:t>
            </a:r>
            <a:r>
              <a:rPr lang="en-US" b="true" sz="2346" i="true">
                <a:solidFill>
                  <a:srgbClr val="BE2662"/>
                </a:solidFill>
                <a:latin typeface="Nunito Bold Italics"/>
                <a:ea typeface="Nunito Bold Italics"/>
                <a:cs typeface="Nunito Bold Italics"/>
                <a:sym typeface="Nunito Bold Italics"/>
              </a:rPr>
              <a:t>nations</a:t>
            </a:r>
            <a:r>
              <a:rPr lang="en-US" sz="2346">
                <a:solidFill>
                  <a:srgbClr val="BE2662"/>
                </a:solidFill>
                <a:latin typeface="Nunito"/>
                <a:ea typeface="Nunito"/>
                <a:cs typeface="Nunito"/>
                <a:sym typeface="Nunito"/>
              </a:rPr>
              <a:t> </a:t>
            </a:r>
            <a:r>
              <a:rPr lang="en-US" b="true" sz="2346">
                <a:solidFill>
                  <a:srgbClr val="BE2662"/>
                </a:solidFill>
                <a:latin typeface="Nunito Bold"/>
                <a:ea typeface="Nunito Bold"/>
                <a:cs typeface="Nunito Bold"/>
                <a:sym typeface="Nunito Bold"/>
              </a:rPr>
              <a:t>or </a:t>
            </a:r>
            <a:r>
              <a:rPr lang="en-US" b="true" sz="2346" i="true">
                <a:solidFill>
                  <a:srgbClr val="BE2662"/>
                </a:solidFill>
                <a:latin typeface="Nunito Bold Italics"/>
                <a:ea typeface="Nunito Bold Italics"/>
                <a:cs typeface="Nunito Bold Italics"/>
                <a:sym typeface="Nunito Bold Italics"/>
              </a:rPr>
              <a:t>countries </a:t>
            </a:r>
            <a:r>
              <a:rPr lang="en-US" b="true" sz="2346">
                <a:solidFill>
                  <a:srgbClr val="BE2662"/>
                </a:solidFill>
                <a:latin typeface="Nunito Bold"/>
                <a:ea typeface="Nunito Bold"/>
                <a:cs typeface="Nunito Bold"/>
                <a:sym typeface="Nunito Bold"/>
              </a:rPr>
              <a:t>take action.  The Good Life Goals are how </a:t>
            </a:r>
            <a:r>
              <a:rPr lang="en-US" b="true" sz="2346" i="true">
                <a:solidFill>
                  <a:srgbClr val="BE2662"/>
                </a:solidFill>
                <a:latin typeface="Nunito Bold Italics"/>
                <a:ea typeface="Nunito Bold Italics"/>
                <a:cs typeface="Nunito Bold Italics"/>
                <a:sym typeface="Nunito Bold Italics"/>
              </a:rPr>
              <a:t>citizens (like you and me) </a:t>
            </a:r>
            <a:r>
              <a:rPr lang="en-US" b="true" sz="2346">
                <a:solidFill>
                  <a:srgbClr val="BE2662"/>
                </a:solidFill>
                <a:latin typeface="Nunito Bold"/>
                <a:ea typeface="Nunito Bold"/>
                <a:cs typeface="Nunito Bold"/>
                <a:sym typeface="Nunito Bold"/>
              </a:rPr>
              <a:t>take action!</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TextBox 2" id="2"/>
          <p:cNvSpPr txBox="true"/>
          <p:nvPr/>
        </p:nvSpPr>
        <p:spPr>
          <a:xfrm rot="0">
            <a:off x="1028700" y="716501"/>
            <a:ext cx="14047797" cy="2140418"/>
          </a:xfrm>
          <a:prstGeom prst="rect">
            <a:avLst/>
          </a:prstGeom>
        </p:spPr>
        <p:txBody>
          <a:bodyPr anchor="t" rtlCol="false" tIns="0" lIns="0" bIns="0" rIns="0">
            <a:spAutoFit/>
          </a:bodyPr>
          <a:lstStyle/>
          <a:p>
            <a:pPr algn="l" marL="0" indent="0" lvl="0">
              <a:lnSpc>
                <a:spcPts val="8458"/>
              </a:lnSpc>
              <a:spcBef>
                <a:spcPts val="6343"/>
              </a:spcBef>
            </a:pPr>
            <a:r>
              <a:rPr lang="en-US" sz="7048">
                <a:solidFill>
                  <a:srgbClr val="232253"/>
                </a:solidFill>
                <a:latin typeface="Xplor"/>
                <a:ea typeface="Xplor"/>
                <a:cs typeface="Xplor"/>
                <a:sym typeface="Xplor"/>
              </a:rPr>
              <a:t>reflect on what you have learned... what does it all mean?</a:t>
            </a:r>
          </a:p>
        </p:txBody>
      </p:sp>
      <p:sp>
        <p:nvSpPr>
          <p:cNvPr name="Freeform 3" id="3"/>
          <p:cNvSpPr/>
          <p:nvPr/>
        </p:nvSpPr>
        <p:spPr>
          <a:xfrm flipH="false" flipV="false" rot="0">
            <a:off x="3580903" y="6836436"/>
            <a:ext cx="1030434" cy="936758"/>
          </a:xfrm>
          <a:custGeom>
            <a:avLst/>
            <a:gdLst/>
            <a:ahLst/>
            <a:cxnLst/>
            <a:rect r="r" b="b" t="t" l="l"/>
            <a:pathLst>
              <a:path h="936758" w="1030434">
                <a:moveTo>
                  <a:pt x="0" y="0"/>
                </a:moveTo>
                <a:lnTo>
                  <a:pt x="1030435" y="0"/>
                </a:lnTo>
                <a:lnTo>
                  <a:pt x="1030435" y="936759"/>
                </a:lnTo>
                <a:lnTo>
                  <a:pt x="0" y="9367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975804" y="3572048"/>
            <a:ext cx="997158" cy="1571452"/>
          </a:xfrm>
          <a:custGeom>
            <a:avLst/>
            <a:gdLst/>
            <a:ahLst/>
            <a:cxnLst/>
            <a:rect r="r" b="b" t="t" l="l"/>
            <a:pathLst>
              <a:path h="1571452" w="997158">
                <a:moveTo>
                  <a:pt x="0" y="0"/>
                </a:moveTo>
                <a:lnTo>
                  <a:pt x="997158" y="0"/>
                </a:lnTo>
                <a:lnTo>
                  <a:pt x="997158" y="1571452"/>
                </a:lnTo>
                <a:lnTo>
                  <a:pt x="0" y="157145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4818334" y="3517012"/>
            <a:ext cx="10110047" cy="5892567"/>
          </a:xfrm>
          <a:prstGeom prst="rect">
            <a:avLst/>
          </a:prstGeom>
        </p:spPr>
        <p:txBody>
          <a:bodyPr anchor="t" rtlCol="false" tIns="0" lIns="0" bIns="0" rIns="0">
            <a:spAutoFit/>
          </a:bodyPr>
          <a:lstStyle/>
          <a:p>
            <a:pPr algn="just">
              <a:lnSpc>
                <a:spcPts val="4585"/>
              </a:lnSpc>
              <a:spcBef>
                <a:spcPts val="3437"/>
              </a:spcBef>
            </a:pPr>
            <a:r>
              <a:rPr lang="en-US" b="true" sz="3346">
                <a:solidFill>
                  <a:srgbClr val="232253"/>
                </a:solidFill>
                <a:latin typeface="Nunito Bold"/>
                <a:ea typeface="Nunito Bold"/>
                <a:cs typeface="Nunito Bold"/>
                <a:sym typeface="Nunito Bold"/>
              </a:rPr>
              <a:t>In pairs, groups, or individually you will answer  questions about Dollar Street and inequality.</a:t>
            </a:r>
          </a:p>
          <a:p>
            <a:pPr algn="just">
              <a:lnSpc>
                <a:spcPts val="4585"/>
              </a:lnSpc>
              <a:spcBef>
                <a:spcPts val="3437"/>
              </a:spcBef>
            </a:pPr>
            <a:r>
              <a:rPr lang="en-US" b="true" sz="3346">
                <a:solidFill>
                  <a:srgbClr val="232253"/>
                </a:solidFill>
                <a:latin typeface="Nunito Bold"/>
                <a:ea typeface="Nunito Bold"/>
                <a:cs typeface="Nunito Bold"/>
                <a:sym typeface="Nunito Bold"/>
              </a:rPr>
              <a:t>(1) You must answer all questions in complete sentences</a:t>
            </a:r>
          </a:p>
          <a:p>
            <a:pPr algn="just">
              <a:lnSpc>
                <a:spcPts val="4585"/>
              </a:lnSpc>
              <a:spcBef>
                <a:spcPts val="3437"/>
              </a:spcBef>
            </a:pPr>
            <a:r>
              <a:rPr lang="en-US" b="true" sz="3346">
                <a:solidFill>
                  <a:srgbClr val="232253"/>
                </a:solidFill>
                <a:latin typeface="Nunito Bold"/>
                <a:ea typeface="Nunito Bold"/>
                <a:cs typeface="Nunito Bold"/>
                <a:sym typeface="Nunito Bold"/>
              </a:rPr>
              <a:t>(2) It doesn’t matter if you are in teams or not, each person must have their </a:t>
            </a:r>
            <a:r>
              <a:rPr lang="en-US" b="true" sz="3346" i="true">
                <a:solidFill>
                  <a:srgbClr val="232253"/>
                </a:solidFill>
                <a:latin typeface="Nunito Bold Italics"/>
                <a:ea typeface="Nunito Bold Italics"/>
                <a:cs typeface="Nunito Bold Italics"/>
                <a:sym typeface="Nunito Bold Italics"/>
              </a:rPr>
              <a:t>own</a:t>
            </a:r>
            <a:r>
              <a:rPr lang="en-US" b="true" sz="3346">
                <a:solidFill>
                  <a:srgbClr val="232253"/>
                </a:solidFill>
                <a:latin typeface="Nunito Bold"/>
                <a:ea typeface="Nunito Bold"/>
                <a:cs typeface="Nunito Bold"/>
                <a:sym typeface="Nunito Bold"/>
              </a:rPr>
              <a:t> answers</a:t>
            </a:r>
          </a:p>
          <a:p>
            <a:pPr algn="just">
              <a:lnSpc>
                <a:spcPts val="4585"/>
              </a:lnSpc>
              <a:spcBef>
                <a:spcPts val="3438"/>
              </a:spcBef>
            </a:pPr>
            <a:r>
              <a:rPr lang="en-US" b="true" sz="3346">
                <a:solidFill>
                  <a:srgbClr val="232253"/>
                </a:solidFill>
                <a:latin typeface="Nunito Bold"/>
                <a:ea typeface="Nunito Bold"/>
                <a:cs typeface="Nunito Bold"/>
                <a:sym typeface="Nunito Bold"/>
              </a:rPr>
              <a:t>(3)You must finish all questions and put it in your folder</a:t>
            </a:r>
          </a:p>
        </p:txBody>
      </p:sp>
      <p:sp>
        <p:nvSpPr>
          <p:cNvPr name="Freeform 6" id="6"/>
          <p:cNvSpPr/>
          <p:nvPr/>
        </p:nvSpPr>
        <p:spPr>
          <a:xfrm flipH="false" flipV="false" rot="0">
            <a:off x="-2469460" y="3071571"/>
            <a:ext cx="5707464" cy="5510297"/>
          </a:xfrm>
          <a:custGeom>
            <a:avLst/>
            <a:gdLst/>
            <a:ahLst/>
            <a:cxnLst/>
            <a:rect r="r" b="b" t="t" l="l"/>
            <a:pathLst>
              <a:path h="5510297" w="5707464">
                <a:moveTo>
                  <a:pt x="0" y="0"/>
                </a:moveTo>
                <a:lnTo>
                  <a:pt x="5707463" y="0"/>
                </a:lnTo>
                <a:lnTo>
                  <a:pt x="5707463" y="5510297"/>
                </a:lnTo>
                <a:lnTo>
                  <a:pt x="0" y="551029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5230629" y="-525494"/>
            <a:ext cx="4641284" cy="4624406"/>
          </a:xfrm>
          <a:custGeom>
            <a:avLst/>
            <a:gdLst/>
            <a:ahLst/>
            <a:cxnLst/>
            <a:rect r="r" b="b" t="t" l="l"/>
            <a:pathLst>
              <a:path h="4624406" w="4641284">
                <a:moveTo>
                  <a:pt x="0" y="0"/>
                </a:moveTo>
                <a:lnTo>
                  <a:pt x="4641283" y="0"/>
                </a:lnTo>
                <a:lnTo>
                  <a:pt x="4641283" y="4624407"/>
                </a:lnTo>
                <a:lnTo>
                  <a:pt x="0" y="462440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FFFDF4"/>
        </a:solidFill>
      </p:bgPr>
    </p:bg>
    <p:spTree>
      <p:nvGrpSpPr>
        <p:cNvPr id="1" name=""/>
        <p:cNvGrpSpPr/>
        <p:nvPr/>
      </p:nvGrpSpPr>
      <p:grpSpPr>
        <a:xfrm>
          <a:off x="0" y="0"/>
          <a:ext cx="0" cy="0"/>
          <a:chOff x="0" y="0"/>
          <a:chExt cx="0" cy="0"/>
        </a:xfrm>
      </p:grpSpPr>
      <p:sp>
        <p:nvSpPr>
          <p:cNvPr name="Freeform 2" id="2"/>
          <p:cNvSpPr/>
          <p:nvPr/>
        </p:nvSpPr>
        <p:spPr>
          <a:xfrm flipH="false" flipV="false" rot="0">
            <a:off x="14960972" y="-2257737"/>
            <a:ext cx="5847976" cy="6245411"/>
          </a:xfrm>
          <a:custGeom>
            <a:avLst/>
            <a:gdLst/>
            <a:ahLst/>
            <a:cxnLst/>
            <a:rect r="r" b="b" t="t" l="l"/>
            <a:pathLst>
              <a:path h="6245411" w="5847976">
                <a:moveTo>
                  <a:pt x="0" y="0"/>
                </a:moveTo>
                <a:lnTo>
                  <a:pt x="5847976" y="0"/>
                </a:lnTo>
                <a:lnTo>
                  <a:pt x="5847976" y="6245412"/>
                </a:lnTo>
                <a:lnTo>
                  <a:pt x="0" y="62454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963574" y="7774064"/>
            <a:ext cx="761184" cy="1116403"/>
          </a:xfrm>
          <a:custGeom>
            <a:avLst/>
            <a:gdLst/>
            <a:ahLst/>
            <a:cxnLst/>
            <a:rect r="r" b="b" t="t" l="l"/>
            <a:pathLst>
              <a:path h="1116403" w="761184">
                <a:moveTo>
                  <a:pt x="0" y="0"/>
                </a:moveTo>
                <a:lnTo>
                  <a:pt x="761184" y="0"/>
                </a:lnTo>
                <a:lnTo>
                  <a:pt x="761184" y="1116403"/>
                </a:lnTo>
                <a:lnTo>
                  <a:pt x="0" y="111640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74977" y="7857518"/>
            <a:ext cx="1540860" cy="1400782"/>
          </a:xfrm>
          <a:custGeom>
            <a:avLst/>
            <a:gdLst/>
            <a:ahLst/>
            <a:cxnLst/>
            <a:rect r="r" b="b" t="t" l="l"/>
            <a:pathLst>
              <a:path h="1400782" w="1540860">
                <a:moveTo>
                  <a:pt x="0" y="0"/>
                </a:moveTo>
                <a:lnTo>
                  <a:pt x="1540860" y="0"/>
                </a:lnTo>
                <a:lnTo>
                  <a:pt x="1540860" y="1400782"/>
                </a:lnTo>
                <a:lnTo>
                  <a:pt x="0" y="140078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683718" y="2296724"/>
            <a:ext cx="10869655" cy="6972719"/>
          </a:xfrm>
          <a:prstGeom prst="rect">
            <a:avLst/>
          </a:prstGeom>
        </p:spPr>
        <p:txBody>
          <a:bodyPr anchor="t" rtlCol="false" tIns="0" lIns="0" bIns="0" rIns="0">
            <a:spAutoFit/>
          </a:bodyPr>
          <a:lstStyle/>
          <a:p>
            <a:pPr algn="l" marL="471254" indent="-235627" lvl="1">
              <a:lnSpc>
                <a:spcPts val="3055"/>
              </a:lnSpc>
              <a:spcBef>
                <a:spcPts val="2291"/>
              </a:spcBef>
              <a:buFont typeface="Arial"/>
              <a:buChar char="•"/>
            </a:pPr>
            <a:r>
              <a:rPr lang="en-US" sz="2182">
                <a:solidFill>
                  <a:srgbClr val="494747"/>
                </a:solidFill>
                <a:latin typeface="Nunito Light"/>
                <a:ea typeface="Nunito Light"/>
                <a:cs typeface="Nunito Light"/>
                <a:sym typeface="Nunito Light"/>
              </a:rPr>
              <a:t>What is income inequality (收入不平等), and why should we learn about it?</a:t>
            </a:r>
          </a:p>
          <a:p>
            <a:pPr algn="l" marL="471254" indent="-235627" lvl="1">
              <a:lnSpc>
                <a:spcPts val="3055"/>
              </a:lnSpc>
              <a:spcBef>
                <a:spcPts val="2291"/>
              </a:spcBef>
              <a:buFont typeface="Arial"/>
              <a:buChar char="•"/>
            </a:pPr>
            <a:r>
              <a:rPr lang="en-US" sz="2182">
                <a:solidFill>
                  <a:srgbClr val="494747"/>
                </a:solidFill>
                <a:latin typeface="Nunito Light"/>
                <a:ea typeface="Nunito Light"/>
                <a:cs typeface="Nunito Light"/>
                <a:sym typeface="Nunito Light"/>
              </a:rPr>
              <a:t>Did you notice families on Dollar Street with different amounts of money (钱)? How were their lives different, and what does this teach us?</a:t>
            </a:r>
          </a:p>
          <a:p>
            <a:pPr algn="l" marL="471254" indent="-235627" lvl="1">
              <a:lnSpc>
                <a:spcPts val="3055"/>
              </a:lnSpc>
              <a:spcBef>
                <a:spcPts val="2291"/>
              </a:spcBef>
              <a:buFont typeface="Arial"/>
              <a:buChar char="•"/>
            </a:pPr>
            <a:r>
              <a:rPr lang="en-US" sz="2182">
                <a:solidFill>
                  <a:srgbClr val="494747"/>
                </a:solidFill>
                <a:latin typeface="Nunito Light"/>
                <a:ea typeface="Nunito Light"/>
                <a:cs typeface="Nunito Light"/>
                <a:sym typeface="Nunito Light"/>
              </a:rPr>
              <a:t>Why do some people have more money (钱) than others, even if they are from the same country (国家)?</a:t>
            </a:r>
          </a:p>
          <a:p>
            <a:pPr algn="l" marL="471254" indent="-235627" lvl="1">
              <a:lnSpc>
                <a:spcPts val="3055"/>
              </a:lnSpc>
              <a:spcBef>
                <a:spcPts val="2291"/>
              </a:spcBef>
              <a:buFont typeface="Arial"/>
              <a:buChar char="•"/>
            </a:pPr>
            <a:r>
              <a:rPr lang="en-US" sz="2182">
                <a:solidFill>
                  <a:srgbClr val="494747"/>
                </a:solidFill>
                <a:latin typeface="Nunito Light"/>
                <a:ea typeface="Nunito Light"/>
                <a:cs typeface="Nunito Light"/>
                <a:sym typeface="Nunito Light"/>
              </a:rPr>
              <a:t>Why is it important to help people who have less money (钱) than us, and how can we make the world (世界) more fair (公平) for everyone?</a:t>
            </a:r>
          </a:p>
          <a:p>
            <a:pPr algn="l" marL="471254" indent="-235627" lvl="1">
              <a:lnSpc>
                <a:spcPts val="3055"/>
              </a:lnSpc>
              <a:spcBef>
                <a:spcPts val="2291"/>
              </a:spcBef>
              <a:buFont typeface="Arial"/>
              <a:buChar char="•"/>
            </a:pPr>
            <a:r>
              <a:rPr lang="en-US" sz="2182">
                <a:solidFill>
                  <a:srgbClr val="494747"/>
                </a:solidFill>
                <a:latin typeface="Nunito Light"/>
                <a:ea typeface="Nunito Light"/>
                <a:cs typeface="Nunito Light"/>
                <a:sym typeface="Nunito Light"/>
              </a:rPr>
              <a:t>How can we make sure everyone has enough money (钱) to live well, no matter where they're from (来自哪里) or what they look like (长什么样)?</a:t>
            </a:r>
          </a:p>
          <a:p>
            <a:pPr algn="l" marL="471254" indent="-235627" lvl="1">
              <a:lnSpc>
                <a:spcPts val="3055"/>
              </a:lnSpc>
              <a:spcBef>
                <a:spcPts val="2291"/>
              </a:spcBef>
              <a:buFont typeface="Arial"/>
              <a:buChar char="•"/>
            </a:pPr>
            <a:r>
              <a:rPr lang="en-US" sz="2182">
                <a:solidFill>
                  <a:srgbClr val="494747"/>
                </a:solidFill>
                <a:latin typeface="Nunito Light"/>
                <a:ea typeface="Nunito Light"/>
                <a:cs typeface="Nunito Light"/>
                <a:sym typeface="Nunito Light"/>
              </a:rPr>
              <a:t>Why is education (教育) important when talking about money (钱) and income (收入)?</a:t>
            </a:r>
          </a:p>
          <a:p>
            <a:pPr algn="l" marL="471254" indent="-235627" lvl="1">
              <a:lnSpc>
                <a:spcPts val="3055"/>
              </a:lnSpc>
              <a:spcBef>
                <a:spcPts val="2291"/>
              </a:spcBef>
              <a:buFont typeface="Arial"/>
              <a:buChar char="•"/>
            </a:pPr>
            <a:r>
              <a:rPr lang="en-US" sz="2182">
                <a:solidFill>
                  <a:srgbClr val="494747"/>
                </a:solidFill>
                <a:latin typeface="Nunito Light"/>
                <a:ea typeface="Nunito Light"/>
                <a:cs typeface="Nunito Light"/>
                <a:sym typeface="Nunito Light"/>
              </a:rPr>
              <a:t>What shows that poverty (贫穷) is more about how much money (钱) people have, not where they come from (来自哪里)?</a:t>
            </a:r>
          </a:p>
          <a:p>
            <a:pPr algn="l" marL="471254" indent="-235627" lvl="1">
              <a:lnSpc>
                <a:spcPts val="3055"/>
              </a:lnSpc>
              <a:spcBef>
                <a:spcPts val="2291"/>
              </a:spcBef>
              <a:buFont typeface="Arial"/>
              <a:buChar char="•"/>
            </a:pPr>
          </a:p>
        </p:txBody>
      </p:sp>
      <p:sp>
        <p:nvSpPr>
          <p:cNvPr name="Freeform 6" id="6"/>
          <p:cNvSpPr/>
          <p:nvPr/>
        </p:nvSpPr>
        <p:spPr>
          <a:xfrm flipH="false" flipV="false" rot="0">
            <a:off x="15205234" y="0"/>
            <a:ext cx="1787366" cy="10287000"/>
          </a:xfrm>
          <a:custGeom>
            <a:avLst/>
            <a:gdLst/>
            <a:ahLst/>
            <a:cxnLst/>
            <a:rect r="r" b="b" t="t" l="l"/>
            <a:pathLst>
              <a:path h="10287000" w="1787366">
                <a:moveTo>
                  <a:pt x="0" y="0"/>
                </a:moveTo>
                <a:lnTo>
                  <a:pt x="1787366" y="0"/>
                </a:lnTo>
                <a:lnTo>
                  <a:pt x="1787366" y="10287000"/>
                </a:lnTo>
                <a:lnTo>
                  <a:pt x="0" y="10287000"/>
                </a:lnTo>
                <a:lnTo>
                  <a:pt x="0" y="0"/>
                </a:lnTo>
                <a:close/>
              </a:path>
            </a:pathLst>
          </a:custGeom>
          <a:blipFill>
            <a:blip r:embed="rId8"/>
            <a:stretch>
              <a:fillRect l="0" t="0" r="0" b="0"/>
            </a:stretch>
          </a:blipFill>
        </p:spPr>
      </p:sp>
      <p:sp>
        <p:nvSpPr>
          <p:cNvPr name="Freeform 7" id="7"/>
          <p:cNvSpPr/>
          <p:nvPr/>
        </p:nvSpPr>
        <p:spPr>
          <a:xfrm flipH="false" flipV="false" rot="0">
            <a:off x="12172163" y="2720682"/>
            <a:ext cx="2414281" cy="2414281"/>
          </a:xfrm>
          <a:custGeom>
            <a:avLst/>
            <a:gdLst/>
            <a:ahLst/>
            <a:cxnLst/>
            <a:rect r="r" b="b" t="t" l="l"/>
            <a:pathLst>
              <a:path h="2414281" w="2414281">
                <a:moveTo>
                  <a:pt x="0" y="0"/>
                </a:moveTo>
                <a:lnTo>
                  <a:pt x="2414281" y="0"/>
                </a:lnTo>
                <a:lnTo>
                  <a:pt x="2414281" y="2414280"/>
                </a:lnTo>
                <a:lnTo>
                  <a:pt x="0" y="2414280"/>
                </a:lnTo>
                <a:lnTo>
                  <a:pt x="0" y="0"/>
                </a:lnTo>
                <a:close/>
              </a:path>
            </a:pathLst>
          </a:custGeom>
          <a:blipFill>
            <a:blip r:embed="rId9"/>
            <a:stretch>
              <a:fillRect l="0" t="0" r="0" b="0"/>
            </a:stretch>
          </a:blipFill>
        </p:spPr>
      </p:sp>
      <p:sp>
        <p:nvSpPr>
          <p:cNvPr name="Freeform 8" id="8"/>
          <p:cNvSpPr/>
          <p:nvPr/>
        </p:nvSpPr>
        <p:spPr>
          <a:xfrm flipH="false" flipV="false" rot="0">
            <a:off x="12426332" y="5534962"/>
            <a:ext cx="1905944" cy="1905944"/>
          </a:xfrm>
          <a:custGeom>
            <a:avLst/>
            <a:gdLst/>
            <a:ahLst/>
            <a:cxnLst/>
            <a:rect r="r" b="b" t="t" l="l"/>
            <a:pathLst>
              <a:path h="1905944" w="1905944">
                <a:moveTo>
                  <a:pt x="0" y="0"/>
                </a:moveTo>
                <a:lnTo>
                  <a:pt x="1905943" y="0"/>
                </a:lnTo>
                <a:lnTo>
                  <a:pt x="1905943" y="1905943"/>
                </a:lnTo>
                <a:lnTo>
                  <a:pt x="0" y="1905943"/>
                </a:lnTo>
                <a:lnTo>
                  <a:pt x="0" y="0"/>
                </a:lnTo>
                <a:close/>
              </a:path>
            </a:pathLst>
          </a:custGeom>
          <a:blipFill>
            <a:blip r:embed="rId10"/>
            <a:stretch>
              <a:fillRect l="0" t="0" r="0" b="0"/>
            </a:stretch>
          </a:blipFill>
        </p:spPr>
      </p:sp>
      <p:sp>
        <p:nvSpPr>
          <p:cNvPr name="TextBox 9" id="9"/>
          <p:cNvSpPr txBox="true"/>
          <p:nvPr/>
        </p:nvSpPr>
        <p:spPr>
          <a:xfrm rot="0">
            <a:off x="815787" y="238572"/>
            <a:ext cx="16147787" cy="1233744"/>
          </a:xfrm>
          <a:prstGeom prst="rect">
            <a:avLst/>
          </a:prstGeom>
        </p:spPr>
        <p:txBody>
          <a:bodyPr anchor="t" rtlCol="false" tIns="0" lIns="0" bIns="0" rIns="0">
            <a:spAutoFit/>
          </a:bodyPr>
          <a:lstStyle/>
          <a:p>
            <a:pPr algn="l">
              <a:lnSpc>
                <a:spcPts val="9600"/>
              </a:lnSpc>
              <a:spcBef>
                <a:spcPts val="7200"/>
              </a:spcBef>
            </a:pPr>
            <a:r>
              <a:rPr lang="en-US" sz="8000">
                <a:solidFill>
                  <a:srgbClr val="232253"/>
                </a:solidFill>
                <a:latin typeface="Xplor"/>
                <a:ea typeface="Xplor"/>
                <a:cs typeface="Xplor"/>
                <a:sym typeface="Xplor"/>
              </a:rPr>
              <a:t>Let’s look at the 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7F4A98FB7EC914FB5AD53F526853B3A" ma:contentTypeVersion="14" ma:contentTypeDescription="Create a new document." ma:contentTypeScope="" ma:versionID="7a213f7a1d437e677bb9ad41a84cfb45">
  <xsd:schema xmlns:xsd="http://www.w3.org/2001/XMLSchema" xmlns:xs="http://www.w3.org/2001/XMLSchema" xmlns:p="http://schemas.microsoft.com/office/2006/metadata/properties" xmlns:ns2="85512430-8cf8-45a3-bc62-62825ab3169a" xmlns:ns3="76bd23a5-83e3-4695-8cb3-9993f78281d7" targetNamespace="http://schemas.microsoft.com/office/2006/metadata/properties" ma:root="true" ma:fieldsID="9a5755bf1fd0556b54c69df8da346d75" ns2:_="" ns3:_="">
    <xsd:import namespace="85512430-8cf8-45a3-bc62-62825ab3169a"/>
    <xsd:import namespace="76bd23a5-83e3-4695-8cb3-9993f78281d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512430-8cf8-45a3-bc62-62825ab31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6955045d-3658-4c0e-a8b3-89f58f490f3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bd23a5-83e3-4695-8cb3-9993f78281d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DEB795A-6B44-4ECF-9013-64FE3F03A3D3}"/>
</file>

<file path=customXml/itemProps2.xml><?xml version="1.0" encoding="utf-8"?>
<ds:datastoreItem xmlns:ds="http://schemas.openxmlformats.org/officeDocument/2006/customXml" ds:itemID="{DE4CDB90-87D4-4647-AD9F-FB7799C620B3}"/>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DAFvJoXwdIA</dc:identifier>
  <dcterms:modified xsi:type="dcterms:W3CDTF">2011-08-01T06:04:30Z</dcterms:modified>
  <cp:revision>1</cp:revision>
  <dc:title>Dollar Street</dc:title>
</cp:coreProperties>
</file>